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7"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44766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31661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48A87A34-81AB-432B-8DAE-1953F412C126}" type="datetimeFigureOut">
              <a:rPr lang="en-US" smtClean="0"/>
              <a:t>9/8/2018</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25318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8371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48A87A34-81AB-432B-8DAE-1953F412C126}" type="datetimeFigureOut">
              <a:rPr lang="en-US" smtClean="0"/>
              <a:t>9/8/2018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09269856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27067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0667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3369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64684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6399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25736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48A87A34-81AB-432B-8DAE-1953F412C126}" type="datetimeFigureOut">
              <a:rPr lang="en-US" smtClean="0"/>
              <a:pPr/>
              <a:t>9/8/2018</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73107661"/>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Main and Helping Verbs</a:t>
            </a:r>
            <a:endParaRPr lang="en-US" dirty="0"/>
          </a:p>
        </p:txBody>
      </p:sp>
      <p:sp>
        <p:nvSpPr>
          <p:cNvPr id="3" name="Subtitle 2"/>
          <p:cNvSpPr>
            <a:spLocks noGrp="1"/>
          </p:cNvSpPr>
          <p:nvPr>
            <p:ph type="subTitle" idx="1"/>
          </p:nvPr>
        </p:nvSpPr>
        <p:spPr/>
        <p:txBody>
          <a:bodyPr/>
          <a:lstStyle/>
          <a:p>
            <a:r>
              <a:rPr lang="en-US" dirty="0" smtClean="0"/>
              <a:t>Let’s clear this up!</a:t>
            </a:r>
            <a:endParaRPr lang="en-US" dirty="0"/>
          </a:p>
        </p:txBody>
      </p:sp>
    </p:spTree>
    <p:extLst>
      <p:ext uri="{BB962C8B-B14F-4D97-AF65-F5344CB8AC3E}">
        <p14:creationId xmlns:p14="http://schemas.microsoft.com/office/powerpoint/2010/main" val="3378613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934" y="522513"/>
            <a:ext cx="10920192" cy="1306287"/>
          </a:xfrm>
        </p:spPr>
        <p:txBody>
          <a:bodyPr>
            <a:noAutofit/>
          </a:bodyPr>
          <a:lstStyle/>
          <a:p>
            <a:pPr algn="ctr"/>
            <a:r>
              <a:rPr lang="en-US" sz="2800" dirty="0" smtClean="0">
                <a:solidFill>
                  <a:schemeClr val="bg1"/>
                </a:solidFill>
              </a:rPr>
              <a:t>Main Verb</a:t>
            </a:r>
            <a:endParaRPr lang="en-US" sz="2800" dirty="0">
              <a:solidFill>
                <a:schemeClr val="bg1"/>
              </a:solidFill>
            </a:endParaRPr>
          </a:p>
        </p:txBody>
      </p:sp>
      <p:sp>
        <p:nvSpPr>
          <p:cNvPr id="3" name="Content Placeholder 2"/>
          <p:cNvSpPr>
            <a:spLocks noGrp="1"/>
          </p:cNvSpPr>
          <p:nvPr>
            <p:ph idx="1"/>
          </p:nvPr>
        </p:nvSpPr>
        <p:spPr>
          <a:xfrm>
            <a:off x="1202919" y="2063931"/>
            <a:ext cx="9784080" cy="4206240"/>
          </a:xfrm>
        </p:spPr>
        <p:txBody>
          <a:bodyPr/>
          <a:lstStyle/>
          <a:p>
            <a:r>
              <a:rPr lang="en-US" sz="2400" dirty="0"/>
              <a:t>The main verb is also called the lexical verb or the principal verb. This term refers to the important verb in the sentence, the one that typically shows the action or state of being of the subject. Main verbs can stand alone, or they can be used with a helping verb, also called an auxiliary</a:t>
            </a:r>
            <a:endParaRPr lang="en-US" dirty="0"/>
          </a:p>
        </p:txBody>
      </p:sp>
    </p:spTree>
    <p:extLst>
      <p:ext uri="{BB962C8B-B14F-4D97-AF65-F5344CB8AC3E}">
        <p14:creationId xmlns:p14="http://schemas.microsoft.com/office/powerpoint/2010/main" val="1831686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solidFill>
                  <a:schemeClr val="bg1"/>
                </a:solidFill>
              </a:rPr>
              <a:t>Helping Verb</a:t>
            </a:r>
            <a:endParaRPr lang="en-US" sz="2800" dirty="0">
              <a:solidFill>
                <a:schemeClr val="bg1"/>
              </a:solidFill>
            </a:endParaRPr>
          </a:p>
        </p:txBody>
      </p:sp>
      <p:sp>
        <p:nvSpPr>
          <p:cNvPr id="3" name="Content Placeholder 2"/>
          <p:cNvSpPr>
            <a:spLocks noGrp="1"/>
          </p:cNvSpPr>
          <p:nvPr>
            <p:ph idx="1"/>
          </p:nvPr>
        </p:nvSpPr>
        <p:spPr/>
        <p:txBody>
          <a:bodyPr>
            <a:normAutofit/>
          </a:bodyPr>
          <a:lstStyle/>
          <a:p>
            <a:r>
              <a:rPr lang="en-US" sz="2800" dirty="0" smtClean="0"/>
              <a:t>Helping </a:t>
            </a:r>
            <a:r>
              <a:rPr lang="en-US" sz="2800" dirty="0"/>
              <a:t>verbs help or support the main verb in different ways. For instance, they can show tense (which indicates when an action happened), ability, intention, or possibility. The primary helping verbs are </a:t>
            </a:r>
            <a:r>
              <a:rPr lang="en-US" sz="2800" b="1" dirty="0"/>
              <a:t>to be, to do,</a:t>
            </a:r>
            <a:r>
              <a:rPr lang="en-US" sz="2800" dirty="0"/>
              <a:t> and </a:t>
            </a:r>
            <a:r>
              <a:rPr lang="en-US" sz="2800" b="1" dirty="0"/>
              <a:t>to have</a:t>
            </a:r>
            <a:r>
              <a:rPr lang="en-US" sz="2800" dirty="0"/>
              <a:t>.</a:t>
            </a:r>
            <a:endParaRPr lang="en-US" sz="2800" dirty="0"/>
          </a:p>
        </p:txBody>
      </p:sp>
    </p:spTree>
    <p:extLst>
      <p:ext uri="{BB962C8B-B14F-4D97-AF65-F5344CB8AC3E}">
        <p14:creationId xmlns:p14="http://schemas.microsoft.com/office/powerpoint/2010/main" val="3327581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example #1:</a:t>
            </a:r>
            <a:br>
              <a:rPr lang="en-US" dirty="0" smtClean="0"/>
            </a:br>
            <a:r>
              <a:rPr lang="en-US" dirty="0" smtClean="0"/>
              <a:t>“I </a:t>
            </a:r>
            <a:r>
              <a:rPr lang="en-US" dirty="0" smtClean="0">
                <a:solidFill>
                  <a:schemeClr val="bg1"/>
                </a:solidFill>
              </a:rPr>
              <a:t>am</a:t>
            </a:r>
            <a:r>
              <a:rPr lang="en-US" dirty="0" smtClean="0"/>
              <a:t> </a:t>
            </a:r>
            <a:r>
              <a:rPr lang="en-US" dirty="0" smtClean="0">
                <a:solidFill>
                  <a:schemeClr val="accent6"/>
                </a:solidFill>
              </a:rPr>
              <a:t>driving</a:t>
            </a:r>
            <a:r>
              <a:rPr lang="en-US" dirty="0" smtClean="0"/>
              <a:t>.”</a:t>
            </a:r>
            <a:endParaRPr lang="en-US" dirty="0"/>
          </a:p>
        </p:txBody>
      </p:sp>
      <p:sp>
        <p:nvSpPr>
          <p:cNvPr id="3" name="Content Placeholder 2"/>
          <p:cNvSpPr>
            <a:spLocks noGrp="1"/>
          </p:cNvSpPr>
          <p:nvPr>
            <p:ph idx="1"/>
          </p:nvPr>
        </p:nvSpPr>
        <p:spPr/>
        <p:txBody>
          <a:bodyPr/>
          <a:lstStyle/>
          <a:p>
            <a:r>
              <a:rPr lang="en-US" sz="2400" dirty="0"/>
              <a:t>Here, </a:t>
            </a:r>
            <a:r>
              <a:rPr lang="en-US" sz="2400" dirty="0">
                <a:solidFill>
                  <a:schemeClr val="bg1"/>
                </a:solidFill>
              </a:rPr>
              <a:t>the auxiliary verb “am” (a form of </a:t>
            </a:r>
            <a:r>
              <a:rPr lang="en-US" sz="2400" b="1" dirty="0">
                <a:solidFill>
                  <a:schemeClr val="bg1"/>
                </a:solidFill>
              </a:rPr>
              <a:t>to be</a:t>
            </a:r>
            <a:r>
              <a:rPr lang="en-US" sz="2400" dirty="0">
                <a:solidFill>
                  <a:schemeClr val="bg1"/>
                </a:solidFill>
              </a:rPr>
              <a:t>) </a:t>
            </a:r>
            <a:r>
              <a:rPr lang="en-US" sz="2400" dirty="0"/>
              <a:t>lets the reader or listener know that the </a:t>
            </a:r>
            <a:r>
              <a:rPr lang="en-US" sz="2400" dirty="0">
                <a:solidFill>
                  <a:schemeClr val="accent6"/>
                </a:solidFill>
              </a:rPr>
              <a:t>main verb in the sentence—in this case, “</a:t>
            </a:r>
            <a:r>
              <a:rPr lang="en-US" sz="2400" dirty="0" smtClean="0">
                <a:solidFill>
                  <a:schemeClr val="accent6"/>
                </a:solidFill>
              </a:rPr>
              <a:t>driving” </a:t>
            </a:r>
            <a:r>
              <a:rPr lang="en-US" sz="2400" dirty="0" smtClean="0"/>
              <a:t>is </a:t>
            </a:r>
            <a:r>
              <a:rPr lang="en-US" sz="2400" dirty="0"/>
              <a:t>happening continuously in the present. Different forms of </a:t>
            </a:r>
            <a:r>
              <a:rPr lang="en-US" sz="2400" b="1" dirty="0"/>
              <a:t>to be</a:t>
            </a:r>
            <a:r>
              <a:rPr lang="en-US" sz="2400" dirty="0"/>
              <a:t> could be used as a helping verb to explain when the driving is occurring (e.g., was driving, will drive, or had been driving</a:t>
            </a:r>
            <a:r>
              <a:rPr lang="en-US" sz="2400" dirty="0" smtClean="0"/>
              <a:t>).</a:t>
            </a:r>
          </a:p>
          <a:p>
            <a:endParaRPr lang="en-US" dirty="0"/>
          </a:p>
        </p:txBody>
      </p:sp>
    </p:spTree>
    <p:extLst>
      <p:ext uri="{BB962C8B-B14F-4D97-AF65-F5344CB8AC3E}">
        <p14:creationId xmlns:p14="http://schemas.microsoft.com/office/powerpoint/2010/main" val="1573685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Example #2:</a:t>
            </a:r>
            <a:br>
              <a:rPr lang="en-US" dirty="0" smtClean="0"/>
            </a:br>
            <a:r>
              <a:rPr lang="en-US" dirty="0" smtClean="0"/>
              <a:t>“I</a:t>
            </a:r>
            <a:r>
              <a:rPr lang="en-US" dirty="0"/>
              <a:t> </a:t>
            </a:r>
            <a:r>
              <a:rPr lang="en-US" dirty="0">
                <a:solidFill>
                  <a:schemeClr val="bg1"/>
                </a:solidFill>
              </a:rPr>
              <a:t>did</a:t>
            </a:r>
            <a:r>
              <a:rPr lang="en-US" dirty="0"/>
              <a:t> </a:t>
            </a:r>
            <a:r>
              <a:rPr lang="en-US" dirty="0">
                <a:solidFill>
                  <a:schemeClr val="accent6"/>
                </a:solidFill>
              </a:rPr>
              <a:t>empty</a:t>
            </a:r>
            <a:r>
              <a:rPr lang="en-US" dirty="0"/>
              <a:t> the trash</a:t>
            </a:r>
            <a:r>
              <a:rPr lang="en-US" dirty="0" smtClean="0"/>
              <a:t>.”</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400" dirty="0"/>
              <a:t>In this sentence, </a:t>
            </a:r>
            <a:r>
              <a:rPr lang="en-US" sz="2400" dirty="0">
                <a:solidFill>
                  <a:schemeClr val="bg1"/>
                </a:solidFill>
              </a:rPr>
              <a:t>the helping verb “did” (a form of </a:t>
            </a:r>
            <a:r>
              <a:rPr lang="en-US" sz="2400" b="1" dirty="0">
                <a:solidFill>
                  <a:schemeClr val="bg1"/>
                </a:solidFill>
              </a:rPr>
              <a:t>to do</a:t>
            </a:r>
            <a:r>
              <a:rPr lang="en-US" sz="2400" dirty="0">
                <a:solidFill>
                  <a:schemeClr val="bg1"/>
                </a:solidFill>
              </a:rPr>
              <a:t>) </a:t>
            </a:r>
            <a:r>
              <a:rPr lang="en-US" sz="2400" dirty="0"/>
              <a:t>emphasizes the </a:t>
            </a:r>
            <a:r>
              <a:rPr lang="en-US" sz="2400" dirty="0">
                <a:solidFill>
                  <a:schemeClr val="accent6"/>
                </a:solidFill>
              </a:rPr>
              <a:t>main verb, which is “empty</a:t>
            </a:r>
            <a:r>
              <a:rPr lang="en-US" sz="2400" dirty="0"/>
              <a:t>.” For instance, if your mother instructed you to take out the trash and you already did it, you wouldn’t likely say, “I emptied the trash.” Instead, you would say, “I </a:t>
            </a:r>
            <a:r>
              <a:rPr lang="en-US" sz="2400" i="1" dirty="0"/>
              <a:t>did</a:t>
            </a:r>
            <a:r>
              <a:rPr lang="en-US" sz="2400" dirty="0"/>
              <a:t> empty the trash!”</a:t>
            </a:r>
            <a:endParaRPr lang="en-US" sz="2400" dirty="0"/>
          </a:p>
        </p:txBody>
      </p:sp>
    </p:spTree>
    <p:extLst>
      <p:ext uri="{BB962C8B-B14F-4D97-AF65-F5344CB8AC3E}">
        <p14:creationId xmlns:p14="http://schemas.microsoft.com/office/powerpoint/2010/main" val="1492806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#3:</a:t>
            </a:r>
            <a:br>
              <a:rPr lang="en-US" dirty="0" smtClean="0"/>
            </a:br>
            <a:r>
              <a:rPr lang="en-US" dirty="0" smtClean="0"/>
              <a:t>“I</a:t>
            </a:r>
            <a:r>
              <a:rPr lang="en-US" dirty="0"/>
              <a:t> </a:t>
            </a:r>
            <a:r>
              <a:rPr lang="en-US" dirty="0" smtClean="0">
                <a:solidFill>
                  <a:schemeClr val="bg1"/>
                </a:solidFill>
              </a:rPr>
              <a:t>have</a:t>
            </a:r>
            <a:r>
              <a:rPr lang="en-US" dirty="0" smtClean="0"/>
              <a:t> </a:t>
            </a:r>
            <a:r>
              <a:rPr lang="en-US" dirty="0">
                <a:solidFill>
                  <a:srgbClr val="FF0000"/>
                </a:solidFill>
              </a:rPr>
              <a:t>seen</a:t>
            </a:r>
            <a:r>
              <a:rPr lang="en-US" dirty="0"/>
              <a:t> the movie before</a:t>
            </a:r>
            <a:r>
              <a:rPr lang="en-US" dirty="0" smtClean="0"/>
              <a:t>.”</a:t>
            </a:r>
            <a:endParaRPr lang="en-US" dirty="0"/>
          </a:p>
        </p:txBody>
      </p:sp>
      <p:sp>
        <p:nvSpPr>
          <p:cNvPr id="3" name="Content Placeholder 2"/>
          <p:cNvSpPr>
            <a:spLocks noGrp="1"/>
          </p:cNvSpPr>
          <p:nvPr>
            <p:ph idx="1"/>
          </p:nvPr>
        </p:nvSpPr>
        <p:spPr/>
        <p:txBody>
          <a:bodyPr>
            <a:normAutofit/>
          </a:bodyPr>
          <a:lstStyle/>
          <a:p>
            <a:r>
              <a:rPr lang="en-US" sz="2400" dirty="0"/>
              <a:t>Here</a:t>
            </a:r>
            <a:r>
              <a:rPr lang="en-US" sz="2400" dirty="0">
                <a:solidFill>
                  <a:schemeClr val="bg1"/>
                </a:solidFill>
              </a:rPr>
              <a:t>, the auxiliary verb “had” (a form of </a:t>
            </a:r>
            <a:r>
              <a:rPr lang="en-US" sz="2400" b="1" dirty="0">
                <a:solidFill>
                  <a:schemeClr val="bg1"/>
                </a:solidFill>
              </a:rPr>
              <a:t>to have</a:t>
            </a:r>
            <a:r>
              <a:rPr lang="en-US" sz="2400" dirty="0">
                <a:solidFill>
                  <a:schemeClr val="bg1"/>
                </a:solidFill>
              </a:rPr>
              <a:t>) </a:t>
            </a:r>
            <a:r>
              <a:rPr lang="en-US" sz="2400" dirty="0"/>
              <a:t>is used to express the past perfect tense, which indicates that the action of the sentence occurred at an earlier time in the </a:t>
            </a:r>
            <a:r>
              <a:rPr lang="en-US" sz="2400" dirty="0" smtClean="0"/>
              <a:t>past. For </a:t>
            </a:r>
            <a:r>
              <a:rPr lang="en-US" sz="2400" dirty="0"/>
              <a:t>example, if someone told you they “saw” a movie, you may think they just finished watching </a:t>
            </a:r>
            <a:r>
              <a:rPr lang="en-US" sz="2400" dirty="0" smtClean="0"/>
              <a:t>it recently. </a:t>
            </a:r>
            <a:r>
              <a:rPr lang="en-US" sz="2400" dirty="0"/>
              <a:t>If they say they “had seen” it, however, you would know that they went to the movies at some earlier time</a:t>
            </a:r>
            <a:r>
              <a:rPr lang="en-US" sz="2400" dirty="0" smtClean="0">
                <a:solidFill>
                  <a:srgbClr val="FF0000"/>
                </a:solidFill>
              </a:rPr>
              <a:t>. The verb “seen” is the main verb in this case.</a:t>
            </a:r>
            <a:endParaRPr lang="en-US" sz="2400" dirty="0">
              <a:solidFill>
                <a:srgbClr val="FF0000"/>
              </a:solidFill>
            </a:endParaRPr>
          </a:p>
        </p:txBody>
      </p:sp>
    </p:spTree>
    <p:extLst>
      <p:ext uri="{BB962C8B-B14F-4D97-AF65-F5344CB8AC3E}">
        <p14:creationId xmlns:p14="http://schemas.microsoft.com/office/powerpoint/2010/main" val="40575670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16</TotalTime>
  <Words>152</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Corbel</vt:lpstr>
      <vt:lpstr>Wingdings</vt:lpstr>
      <vt:lpstr>Banded</vt:lpstr>
      <vt:lpstr>Main and Helping Verbs</vt:lpstr>
      <vt:lpstr>Main Verb</vt:lpstr>
      <vt:lpstr>Helping Verb</vt:lpstr>
      <vt:lpstr>Consider example #1: “I am driving.”</vt:lpstr>
      <vt:lpstr> Example #2: “I did empty the trash.”  </vt:lpstr>
      <vt:lpstr>Example #3: “I have seen the movie before.”</vt:lpstr>
    </vt:vector>
  </TitlesOfParts>
  <Company>Greater Victoria School District 61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and Helping Verbs</dc:title>
  <dc:creator>McDonald, Chris</dc:creator>
  <cp:lastModifiedBy>McDonald, Chris</cp:lastModifiedBy>
  <cp:revision>2</cp:revision>
  <dcterms:created xsi:type="dcterms:W3CDTF">2018-09-08T13:50:58Z</dcterms:created>
  <dcterms:modified xsi:type="dcterms:W3CDTF">2018-09-08T14:07:39Z</dcterms:modified>
</cp:coreProperties>
</file>