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9DB4A63B-E4AC-408E-A883-534996A1E8D1}" type="datetimeFigureOut">
              <a:rPr lang="en-US" smtClean="0"/>
              <a:t>11/10/2014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D3035EC-D1B6-404B-A98F-A49AA1802459}"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4A63B-E4AC-408E-A883-534996A1E8D1}"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035EC-D1B6-404B-A98F-A49AA1802459}"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4A63B-E4AC-408E-A883-534996A1E8D1}"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035EC-D1B6-404B-A98F-A49AA1802459}"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4A63B-E4AC-408E-A883-534996A1E8D1}"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035EC-D1B6-404B-A98F-A49AA1802459}"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B4A63B-E4AC-408E-A883-534996A1E8D1}"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035EC-D1B6-404B-A98F-A49AA180245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DB4A63B-E4AC-408E-A883-534996A1E8D1}"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035EC-D1B6-404B-A98F-A49AA1802459}"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B4A63B-E4AC-408E-A883-534996A1E8D1}" type="datetimeFigureOut">
              <a:rPr lang="en-US" smtClean="0"/>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3035EC-D1B6-404B-A98F-A49AA1802459}"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B4A63B-E4AC-408E-A883-534996A1E8D1}" type="datetimeFigureOut">
              <a:rPr lang="en-US" smtClean="0"/>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3035EC-D1B6-404B-A98F-A49AA1802459}"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4A63B-E4AC-408E-A883-534996A1E8D1}" type="datetimeFigureOut">
              <a:rPr lang="en-US" smtClean="0"/>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3035EC-D1B6-404B-A98F-A49AA18024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4A63B-E4AC-408E-A883-534996A1E8D1}"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035EC-D1B6-404B-A98F-A49AA180245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4A63B-E4AC-408E-A883-534996A1E8D1}"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035EC-D1B6-404B-A98F-A49AA180245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DB4A63B-E4AC-408E-A883-534996A1E8D1}" type="datetimeFigureOut">
              <a:rPr lang="en-US" smtClean="0"/>
              <a:t>11/10/2014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D3035EC-D1B6-404B-A98F-A49AA18024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 paragraph</a:t>
            </a:r>
            <a:endParaRPr lang="en-US" dirty="0"/>
          </a:p>
        </p:txBody>
      </p:sp>
      <p:sp>
        <p:nvSpPr>
          <p:cNvPr id="3" name="Subtitle 2"/>
          <p:cNvSpPr>
            <a:spLocks noGrp="1"/>
          </p:cNvSpPr>
          <p:nvPr>
            <p:ph type="subTitle" idx="1"/>
          </p:nvPr>
        </p:nvSpPr>
        <p:spPr/>
        <p:txBody>
          <a:bodyPr/>
          <a:lstStyle/>
          <a:p>
            <a:r>
              <a:rPr lang="en-US" dirty="0" smtClean="0"/>
              <a:t>How to go from “Broad to specific.”</a:t>
            </a:r>
            <a:endParaRPr lang="en-US" dirty="0"/>
          </a:p>
        </p:txBody>
      </p:sp>
    </p:spTree>
    <p:extLst>
      <p:ext uri="{BB962C8B-B14F-4D97-AF65-F5344CB8AC3E}">
        <p14:creationId xmlns:p14="http://schemas.microsoft.com/office/powerpoint/2010/main" val="3083376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essay bug’s head is shaped like</a:t>
            </a:r>
          </a:p>
          <a:p>
            <a:endParaRPr lang="en-US" dirty="0"/>
          </a:p>
          <a:p>
            <a:r>
              <a:rPr lang="en-US" dirty="0" smtClean="0"/>
              <a:t>Notice how the top of the head is “broad” and it gets narrower until it finally gets to “a point.”  (The “point” of your essay is your thesis statement.)</a:t>
            </a:r>
          </a:p>
          <a:p>
            <a:endParaRPr lang="en-US" dirty="0"/>
          </a:p>
          <a:p>
            <a:r>
              <a:rPr lang="en-US" dirty="0" smtClean="0"/>
              <a:t> This is how your introductory paragraph for a formal piece of writing should be set up.</a:t>
            </a:r>
            <a:endParaRPr lang="en-US" dirty="0"/>
          </a:p>
        </p:txBody>
      </p:sp>
      <p:sp>
        <p:nvSpPr>
          <p:cNvPr id="3" name="Title 2"/>
          <p:cNvSpPr>
            <a:spLocks noGrp="1"/>
          </p:cNvSpPr>
          <p:nvPr>
            <p:ph type="title"/>
          </p:nvPr>
        </p:nvSpPr>
        <p:spPr/>
        <p:txBody>
          <a:bodyPr/>
          <a:lstStyle/>
          <a:p>
            <a:r>
              <a:rPr lang="en-US" dirty="0" smtClean="0"/>
              <a:t>Broad to specific</a:t>
            </a:r>
            <a:endParaRPr lang="en-US" dirty="0"/>
          </a:p>
        </p:txBody>
      </p:sp>
      <p:sp>
        <p:nvSpPr>
          <p:cNvPr id="4" name="Isosceles Triangle 3"/>
          <p:cNvSpPr/>
          <p:nvPr/>
        </p:nvSpPr>
        <p:spPr>
          <a:xfrm rot="10800000">
            <a:off x="5800725" y="1739803"/>
            <a:ext cx="1752600" cy="1295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362700" y="1988127"/>
            <a:ext cx="1143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858000" y="1981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c 6"/>
          <p:cNvSpPr/>
          <p:nvPr/>
        </p:nvSpPr>
        <p:spPr>
          <a:xfrm rot="10626599">
            <a:off x="6409702" y="2145106"/>
            <a:ext cx="362777" cy="378880"/>
          </a:xfrm>
          <a:prstGeom prst="arc">
            <a:avLst>
              <a:gd name="adj1" fmla="val 13674283"/>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ular Callout 7"/>
          <p:cNvSpPr/>
          <p:nvPr/>
        </p:nvSpPr>
        <p:spPr>
          <a:xfrm>
            <a:off x="7620000" y="914400"/>
            <a:ext cx="1219200" cy="1073727"/>
          </a:xfrm>
          <a:prstGeom prst="wedgeRectCallout">
            <a:avLst>
              <a:gd name="adj1" fmla="val -76894"/>
              <a:gd name="adj2" fmla="val 926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Whassup</a:t>
            </a:r>
            <a:r>
              <a:rPr lang="en-US" dirty="0" smtClean="0"/>
              <a:t>.  I’m essay bug!</a:t>
            </a:r>
            <a:endParaRPr lang="en-US" dirty="0"/>
          </a:p>
        </p:txBody>
      </p:sp>
    </p:spTree>
    <p:extLst>
      <p:ext uri="{BB962C8B-B14F-4D97-AF65-F5344CB8AC3E}">
        <p14:creationId xmlns:p14="http://schemas.microsoft.com/office/powerpoint/2010/main" val="122816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Food  (how can we get more specific?)</a:t>
            </a:r>
          </a:p>
          <a:p>
            <a:r>
              <a:rPr lang="en-US" dirty="0" smtClean="0"/>
              <a:t>Choose a style of food:  Chinese, Tex-Mex, Italian… (more specific?)</a:t>
            </a:r>
          </a:p>
          <a:p>
            <a:r>
              <a:rPr lang="en-US" dirty="0" smtClean="0"/>
              <a:t>Choose a particular food:  Pad Thai, </a:t>
            </a:r>
            <a:r>
              <a:rPr lang="en-US" dirty="0" err="1" smtClean="0"/>
              <a:t>Lasagne</a:t>
            </a:r>
            <a:r>
              <a:rPr lang="en-US" dirty="0" smtClean="0"/>
              <a:t>, Fajitas… </a:t>
            </a:r>
          </a:p>
          <a:p>
            <a:r>
              <a:rPr lang="en-US" dirty="0" smtClean="0"/>
              <a:t>Create a thesis based on the particular food.  </a:t>
            </a:r>
          </a:p>
          <a:p>
            <a:pPr lvl="1"/>
            <a:r>
              <a:rPr lang="en-US" dirty="0" smtClean="0"/>
              <a:t>“</a:t>
            </a:r>
            <a:r>
              <a:rPr lang="en-US" dirty="0" smtClean="0">
                <a:solidFill>
                  <a:schemeClr val="accent5"/>
                </a:solidFill>
              </a:rPr>
              <a:t>Pad Thai is the best food ever (main claim) </a:t>
            </a:r>
            <a:r>
              <a:rPr lang="en-US" dirty="0" smtClean="0"/>
              <a:t>because it is </a:t>
            </a:r>
            <a:r>
              <a:rPr lang="en-US" dirty="0" smtClean="0">
                <a:solidFill>
                  <a:srgbClr val="00B050"/>
                </a:solidFill>
              </a:rPr>
              <a:t>tasty</a:t>
            </a:r>
            <a:r>
              <a:rPr lang="en-US" dirty="0" smtClean="0"/>
              <a:t>, </a:t>
            </a:r>
            <a:r>
              <a:rPr lang="en-US" dirty="0" smtClean="0">
                <a:solidFill>
                  <a:srgbClr val="7030A0"/>
                </a:solidFill>
              </a:rPr>
              <a:t>energy filled</a:t>
            </a:r>
            <a:r>
              <a:rPr lang="en-US" dirty="0" smtClean="0"/>
              <a:t>, and </a:t>
            </a:r>
            <a:r>
              <a:rPr lang="en-US" dirty="0" smtClean="0">
                <a:solidFill>
                  <a:srgbClr val="00B0F0"/>
                </a:solidFill>
              </a:rPr>
              <a:t>easy to make</a:t>
            </a:r>
            <a:r>
              <a:rPr lang="en-US" dirty="0" smtClean="0"/>
              <a:t>.” (3 body paragraphs)</a:t>
            </a:r>
          </a:p>
          <a:p>
            <a:endParaRPr lang="en-US" dirty="0"/>
          </a:p>
          <a:p>
            <a:r>
              <a:rPr lang="en-US" dirty="0" smtClean="0"/>
              <a:t>Using the above as an example, your intro paragraph could start with a sentence or two on food, then a sentence or 2 on Thai food, a sentence on Pad Thai, and  then the thesis.</a:t>
            </a:r>
          </a:p>
          <a:p>
            <a:pPr lvl="1"/>
            <a:endParaRPr lang="en-US" dirty="0" smtClean="0"/>
          </a:p>
          <a:p>
            <a:endParaRPr lang="en-US" dirty="0"/>
          </a:p>
        </p:txBody>
      </p:sp>
      <p:sp>
        <p:nvSpPr>
          <p:cNvPr id="3" name="Title 2"/>
          <p:cNvSpPr>
            <a:spLocks noGrp="1"/>
          </p:cNvSpPr>
          <p:nvPr>
            <p:ph type="title"/>
          </p:nvPr>
        </p:nvSpPr>
        <p:spPr/>
        <p:txBody>
          <a:bodyPr/>
          <a:lstStyle/>
          <a:p>
            <a:r>
              <a:rPr lang="en-US" sz="4000" dirty="0" smtClean="0"/>
              <a:t>How to go from broad to specific</a:t>
            </a:r>
            <a:endParaRPr lang="en-US" sz="4000" dirty="0"/>
          </a:p>
        </p:txBody>
      </p:sp>
      <p:pic>
        <p:nvPicPr>
          <p:cNvPr id="1026" name="Picture 2" descr="Gorgeous Chicken Pad Tha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638800"/>
            <a:ext cx="1295400" cy="973263"/>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xQTEhUUExMWFhQXGB8aGBgYGB8gHxoZGhoYGRwdGhccHCggGBwlGxQWITEhJSorLi4uFx8zODMsNygtLisBCgoKDg0OGxAQGzQmICYsLCwsLywsLCwsLC8sLCwsNCwvLDQsLCwsLCwsLCwsLCwsLCwsLCwsLCwsLCwsLCwsLP/AABEIALcBEwMBIgACEQEDEQH/xAAcAAACAgMBAQAAAAAAAAAAAAAEBQMGAAECBwj/xAA+EAABAgQEAwUHAwIGAQUAAAABAhEAAwQhBRIxQVFhcQYTIoGRMkKhscHR8FLh8RQjFTNicoKSogdDU4PS/8QAGQEAAwEBAQAAAAAAAAAAAAAAAgMEAQAF/8QAMBEAAgICAgECBAQFBQAAAAAAAAECEQMhEjFBE1EEImGhMoGR8BRSYnGxQsHR4fH/2gAMAwEAAhEDEQA/AFFNPdRhpKnkbwjkG7xvGsSMmQpY9rQdTEyKZLyN67tJLpx/cVfZI1PlCum/9TUBTKkqCD7zgkcymPNp89S1FSiVKOpMcollW0OUa7EN2e1V2JJXLC0KBSoOCIoWI1brCRdSiwEH9mcMmmnUgK5gHntyhHRyzKqiZ4KCAWCuJ0b7wmb7+gfSGQwZF0m6le8dunCEFThqkLKVi4+PMRbyoEZhpx2gCpklcxKnDMzvo3GJsGZ8vmYCd9lbNN1g/CcPSuYlKyQk6kQ5lUCVHKkFR5RMaTI4TuWJ6bQeT4jXyjoKLAKzsuUqUlE1BbR3BPAaNEKOzSmGZaEqPul7eYtFyoJEogXSv/cCLjnBiZkoKVLWEpP6VDz1eF+rkrs7XsedVWCKlryuFFgQU3BfhEScOJLAF9Ga79I9GStIUlATqWGUeI9A1ouOF4IkeIgZtjbXnzg4TySdWEpwS3ErvYrswKWVmmB5i7m1wNg8WmlyjRJY/l4OoaZctSipWbNoGsluESzSb6ekP4+WLcyFdAA5QgAG5B0fp9oqvaDsaipS60hCxotF2Gv/ACTxTrwMWifVBCSlZAOwdn6c4RVeNFnSSDGScYhQjJnlmIdkZ8lZQqWS2hTcKGxB4QN/gaxrLX6GPQKmsUouo3jkTCz3bjEzk302VKl2kUA4aRqkjqDGCjEegCojM6TqlJ6gQNN+Q+a/lKKiggqVhg4RcRKknWUjyt8jG/6KQdApPRT/ADEZwfua8n0K5Iw9PCD5NIkbQ1GGo92Z/wBh9REicNW9mV/tI+WsNhBipTRxQUYeLDQUgtC+RTlOoI6iHuHI0i7FEhyyHMkplyyTYAPHgPb/ALQTK6cVKV4E2lp2A49THsvbau7ukmWLqDDzjwKaiOz5KaRvw2JSTbEcxBEcpMNlSniJVKOECsqCeF+AITjxjoKeCv6QRPIpRwjnkijvSmyOVQqIBAjItVFhxKEmMgfUZvpL3JkG8Ke11QChMsG+Zz0EC1ONqPsDLz3gGmplzVskFajw1gYqtsOTvSA6ekJLAOYsmG4WlAzL2GrfCHODYChKHmHIdClvF+0SYjLSlhLu/um8Ly5XWjceFt1EXdnsVV35P/tMx5cDDztThYqJWZLZk+yeI4PBmEUcpSArKkKI8dh7WmmkZiszusumTYAb/aAcnXI6WKXOkI8Mwab3SQJSiBqQLfvA07CZiVgKZIPHbyix03aFbuFE2Zj9IW4jVeFT3+8Ilx78ivSd2xTNWmX/AJaiX1PPg4gxExRSSCop1AIdjCwrBSCUsR+aRHLxNabJLPr0jONj8eO42OJkoplheofRmgiRVzZ6koloGYBiW2G5J0hdQGZPUJaH5nYDiY9K7O4einSAlDvcqVqT9oLHjcnvQMnRmFUKUqHheaQylD3BuUpPXziypyosE2Px5wMmegF2y83/AAmNTq4A6FotikloS9hpnHVIdtjENXiUtIDvmI0+OukIqvFChyCw1Z99dPWKzUYkVEkv+1/3gZ5uI3HgchnjNQJqkqI9kuP3gCWCosA52HGFlRX7C54Q5wSmUQ6g5P5aJG+TKq4qkcYFh6lK7ycm2oQd+v2iz/16ikhKWbYC/kI4kpOjMOJvEoQRdweafaHMDeHRVLQl0+xFUoTOcWE0aK0fkofWEC5pSSlQYixBiy4hgXezBPl+CZYLSbJmMblOwU23SA8dw/MMw9tAvzT9x8oXJNK2Ni43oUoqInTO5wIimcjKocCeBiVVHlfMpiNuu/xhPrxH8EFpmxImfC5SVp1FmeNyqgHe/CDjli3SZzxFgo8Zmo9lduBuPQ2hvSdo0P45KX4oOU+lwfhFNRPETJmxRHLJdMRP4eL7RYe18xNVJyyV+L9My3/lcR5PiWFzZJ/uS1J5s4/7C0XqXMO8TJm7bRk5ue32ZDH6el0eXERsJi+12AyJt8uRXFNvhoYQ1fZmai6GmDlY+m/lC22NVCNMqDaOQ5AjSKcuxDHgYsOA0DqB4R0Lk6MnUVZZcPwsiWkZdoyHEpTACMj01GJ5TbbPBAmGOEUU5ankuCNVAsAOZhzgfZgzGXNdKNQN1fYRYcRHdSssoBKRwtbeJJT1ZXSugWTJUSELXfKPEz5m5/eDcNo0IdSrl9SflCanmqUHJ9k6i7DnAdVigC3clOw+rROnW0thyyf6U/0C0YgqWqYoA5HITwJ+sEp76plEhyUMWO/ThFdqa5SwDsIb9k8XKJhBNlBj9IFJt/MVRuWP1Elf/B1OppiMrgdAXI6wBiaJjOPJr/CLNi9MtZQqWhgT4lPt0gScnIQ6gS1rR0o8ZfQmk1NWuyoU01TEKBc6P8YsnZ3sbOqSFq/tyz7x1I/0p366dYc4ZheZOaaoC/hcAtzIPwi34VSplpfPmUdVKOunpoIdFcndUK5SjGjjBsAk0qWlh9Mylaq5n7aQzVMS3iIYevAQPOqQEniOdmhfNr0kMBcb7+kN5JALG5BtWsO4PQwqm1zC6uTX+ELqjEFXD2hDX1oS6lHbjr9oU8vsUxwPyNK6tBudAN/O8V1dSuY/cpKgNVbD7xFI7ypKQP8ALJ1HvHlyi40lFL8MpB9kOQNzo/DkPOFNW9jLpaF+C4EpgpXtHjt5RaqenUkWUwFsx0fnwjchIT4f5gyVOlpDKISBxEHGKFSm2SpQRZbvyH48C1BYhvCeD3PQNHFdjgBZBBHFrftFRx+pUtaSknwl+A1uI2eSKNx4pSLPUYiE3e+/PqNICq8Q70tuxB5ghvjFbqa5U1WVBHNR0A+sMcIpVoUQpmOpKgx4MNYjyZ5PSKFhUVb7O5YCcw/yxYEHloRBRUGBYKtckNb5RHVSJRWFLc2sHLbA9YBl4gpS5gYBrZelreUTXQ5R5BX9KXBSoEAaO1jxMBV2EeIFK8qdL3D9YjniYhWYWQSBZTs/GD5c4JNl5gWsRp6xnLiHxfhi0001xlTmADEjQnW0dS5vJjBOIEpKRpe6gNRy4NCmZLUlZy3Sbjz484dHK4s5K1sZpmmJEzYXf1J4QSDFUMil0BKAamZEqVwvColTNhomUBjLTLJ/uykzBwLg+SxcGDqTCpWshZf/AOOYwV/xULL+BhQhcTomQcJcSeeOxwQRYggjUGMgaXikwAATFN1jcUesib0ZC+aqEGLTwTlJDMXvD1eUoUcwcDR7n/i31iqzcCnz5pIQpKDcqUG6MSzxK5JukDy8IWEqQ6ZWYvctf0bpC+fLWQVKBA4qt5B9TyEWFQmU7yCnLluSLuDe6hBVBUju1eEKI0BvyhTnUqPRx4XGFqiqYdSqmlgQBuToIc0eGTJagoMrpseYO0YuqSVEJSEkasGPpDWQ5AN3OkdKSboeoXDbJl4ioDKpDcSdPSHNHhYmETFoAI0f6/aCMJoGSk1BAI0Buw2JYa/AQfJn5z4LJDvmF1BtgdB8bc4akea9PX6kM+QkbgCICobHTb7RLVVCHIKdfh94DmSXAUAb8OPO9oFv2GQj7mVM+3tF+HyZ4XrqrPlbiHjc+ap8pfob+YgKcpiX2hTZVBJGqidqXYRV+6VWzsqHMoG/+pufCCKgrqVmTLsn31bAczFjoqMhAkUqWRouburiEn6wcflV+Rc3b+h1IUlAEqUxUzKUNEj9KeZh1RzSGsI7pMCKEAARJ/SkbXjKkjnKD6DKWpSSQot+axDXKDFJuPz0gKaALkODY+UL8RWpgpKtDvw3+Ea8lI6OLfZqYQC7/wAQgxerUoqTLFhdZGw67RvE8SUzS0KUScoYE3O3XlBmD4UpKXWUpU5dC9z72Y358Ymk62VxSRxRf1ASJSUlSQkNowB4nT1hiVlkiZ4S1lguC44DoRHU1JlEGUkhJNyCSgHZibpGsEhpoBNlBwCCAHJGo3uNRziebTYV6s5VPICSP7gdiGtmG5ta1oVVS2m+GWUqVcN9BDJFNPBIZACjsoGBlLmrdOQJWkauHvoAdtIxHKk9HFVmYBYyqZ7Juz2J5WhfLlklQJIUDuPgeEH/AOKKlDLNHjGpfXqdCOnGIxPQXJS93d7EEaRrSoOLaCEzUgJCk3bjt9YFn1ACiyWSPrwHGAJcmYSoodQcNroeHSLOrsuualBzIUWYoCmvxf3vhDMeCc3oXkyY8fbK7OmgFwqx2eJ5NU0ETsPky1d2pKUrB0US/q8d1FIQlwlPr9rw+Pw0ltMW/iYulRklTjnHREBykMl8zHgkvGpFZ4iFluFodG0qYPNNh6JjQTLmwI42LxmaGGOmMM0ZAiZhjI2gOILXylIPLiNG4vEwxBRYIcjQMICq61QGUKcfn40T4JUBIKiQ+gifFRLj/C2xfiM+Z32ZaVMBdxw57xLgIHfZm8OV+Waw+8McQmJU3izKPuD77xFgHZ2aFHvViUg3Y+0eg93qfSDa3opWVenXQXXYd381pSQVMHVy5mLFhmFS5IDl1j3jp5DaIZIRmKJc+WkAeyASX5nV7QgnUE6ZPExUxQSNGLWtbpaC5JeCdJyVXRbJtVKCiSi+jg/SE9TiAUbWPAfxGVyzkKtWF2EASFkpBDgm7EXgZSfQzHjXZk6oJjUmazjjESlDU67wMmZch7bQopS0GzZqVa6gOPKEmJLMw5EHdyr9I5xLW1IQ7an8eNUFF3gAPhQdeKuvLlHWzeK78EWHSCsCVJBEr3lbr434H4xb5VBNEsCWQNPTeOaakSkMm3SDE1plpZ3hkErtk+STlqKGcidYBeo3iKtKb3EKqmvCgSNYSScW7wqAfwluXlBzyroHFgb2H1taACAA0VnEMSKvAjU/AcTE2K1pLIR7R/HhV/QrUCJQzMf7i81yRqkB3s7xO3ZbGKSG2BzRJSoAkqUQSeJGloOpqWZOUoqsh7q022B16wBgtIrxLdsug1Jdxp1htPZSQxB/Wnny+xiOfdse0lqITJp0p95ahZwUsNd1Gx0jmgQkJWmaElRVoGsGsXHsl+EL6ZfeZyhWUp0SoatswL3IgpVYghKu6JVqQAbEdOgjFfkBxdmSaZSDlzuFvlJ1HIgm2sdVeHd0ha1qWTsp/Cdmto3CNV+LTgyQElChZKg7vwJMQ4fWgS+6Wo3DFJOo4DgfhBfKZU+wA1cicjJOUxSfCoD4HiOUS0dIFoyZgHXroFIA5hxGsaR3qJcmQEgEkkAXcNc8vFFjwjCiJYJ7uZ3YB7s62IvzGsVYcXKmuhObLGK+oVJwOSqUGQoL63vcW4MXhGjDpkma6yFKF/Ckjw8zD+orlKWFIkmWLAqzO+iRppDOqwKXMyzFKW6RoFa9RqRrF6ja66/I8/m49vv8yo45hHeZVpQ53PAM4gLCUJTMyLnEuWbKzN5xeaupkhJAJKn9kJO3F77HaEqZMhQdwFtZWW78g1rPC5Sj4asOLdbWiSb2dSpyGNnBZnsTr5RWRImqcFKQkG51LcnF4tFOhCVhKlqW5/Sw04HQwwVTSlJUXYp1DpDjlaDikkBzaKb3MkKCczOHzuznoN+UcjKSxYnbIduhi0VFEiYCAmVMAHslx6F/nyirCUhylKCgA3QvM4P+5nvzjOSbSDV1YMqYQbKDc3fzaMhrLwWSoZlAAnUd8IyGei/3Z3rr90U6ZODBnc84Z4TSJWlKlnmz8Dv9oQz5+X2Y9I7MdkJQQlS5qpilXyghKTzHvHbeExjydIxxWPGpt9mYNXy5asuVlfqPwblBuMUyleNJe+sR1iUOZHcFKB7M0KBIW3tNq3nA9BiCpSu6m257HmDvC8lx0+v8HQ3td/5MptCCm/H6GNTAwsYazZMpQKkne99YQVFaArKSb2FuW8DpIZG5Po6qlgi4fiOMQzpr3TbjA6jxjeYah4FyKFADqJkBT6oISVHy+kEYhNSAVcrwvoJRmKEyb4Ug+BJ35kfSBS8sJvwjMMoVzVZ5g6AxbaOUAwbT81iaipgQ3K0c1HgLfn5pDOPkS8l6GDMnWFdTNidNW4bcbHh1gCuUDcG24MZN0bjW9nPeNCmsqkoOVI8SjoNSTvHNXX5banQDiYXTVmVexnL1OyR+3CFdlSjQQoKQcoBVMWRmIHsg2Afj8tYMFN3SCZaAyVMoO5dgcxHN4JwyoCwAVkqazD6RJSSVFZORke8dHItrvtbrCZZPAxRp7CKKvCiBLRmVMAzWDasSbWAv8oFxGWoKyoQoKzBJ1YE2EN5yZc1YSCZcxIOVSQySFEFQLBi7epeBKqoRKXMTMLKJsoqfaxHHpC20zo6ekCf0CpRWpawZgu2xSN39Yjo8UX4gEuQ6ilrD+bQKmtJcTDZ2zNbkIb0EnvUJHhGVrsxUQXALC/nHedhy0t7A6asUqWZWVSlDVhtY67W+UJKuoCZgypLOwc8g/wAXi2TMKKUryZkg3KcwGZ38ILWGlzAuK4bJSJaizE6ouSWsC434wyCV0xPqV0iLs0kBSg5KyHJVuOCeUW6TRhEzKhYQtI8TJd1XNlPzCTFb7hGSWQkoUksTmJzC3xh1V4pKJlgqCZj5cxGu4LuGL7/OPSxQ4vf5HnZXy2gyqWVhrJXuCPCobuAbcXiKXVKSA9gOpH8XguRX92QZiAoHRRFi1vznElfKM5BElPi1yp3v04QyatXexMXWq0aqcOStIOdIUQ4BLHn1OkKpGHzUZiiYA2hOvp8zENZJmtdKnSHbl+CN0VWtJBIsLKBv6gx588vz7jRXHE+OnYcugrFNlnImki4Yg2uQCxzG3J4Xy8xcMUsQCSCA+oB52h3JxQFiHG9jofpEWNYi8vMmxB8Vmc8eD2EMcoSj3/uAlJOqEakGWbqZ9AeW/OG1SlkhK5xXLWLoLKbmkuw04PA01Xeo8aQodASx3SbEbwNQU0kA92tZXrfcC7C+uuusH8Ooxkqen76/9BzNtb7X7/I6VQy9lpbmlT+bFoyMRWUpF1KB3Yb+sZFnr4f5l+ojhP2f6HlCs3rvFs7H9qu4yypqjk0Cv08if089vkgxClUnS6R8IVTEmAht2NmkoKKPdJ2KyT7QL2IIcu+7ghoq3aqqUUtKKVKe3IcXJih4Vjk2SyS6pW6eH+07dNOkWcz0rRnSQUfLkRtHZG6pnYcau0NcIxYsEq4XiWqlO5GsV5a2ZQPSGWHVmYe1fhwiGcXH+xYo+TtCSAAS8R1NQEAqLMA8FTWIJLWvCchNRYP3b3Le03DlHIJsEw6SqoXnIIQ7pB35n6RZU4MFFJU/h0G0S4dKQAw2hqgcIZSYmUmiKnUUlmtANdNOY8jDKWeTwHWAaK8jvGvoGP4ivTTO70KNgkv1G0RYvWNpcnQcTEuN1gQkNc6D884rgrCFcV8dk9OJ5wumyqIZTzBLWCvxTDdTXyjg3GLFRT5RmnN4AUnKSkWUWBDEWEVyjoVhJnAKYFwdWPF94Mx1U1aCpQCiliVJPn1hctyVDWlQ5qcBKUAyi5DuQznh8IBXVTEsC+U3Dac78X2hzIxlSgn2EpZyDt5xXsZzJmABOTMTlDa7kttrCNSdBQck6kH09ckNc69YNxLDpc9GdCnKSCp2BZ2LFtN9NjFeVKUlGYBlP4hpbi8dUWIKW52SAL6WvYekYo8dobJJ9Mdz6RUsiWkCYGzXsQXffgWbrEM+pTMQJzqlzEnKWtm2Y2uRxG2vJrR4ilYCVs50OnlCHHqtClFL5VILFOzizj89I6O+hG7pjmhxFM0FKrDQZt+hfj8tIBn0kzvEgJSttL+Iv802hOmoBVltlbTnFlw6oSgy5jAEWXzLDXplI8+cNxQSkkxWa0rRJNxJSXp5gGZJ0ta4e7a24xzieFpWEzdFalncNy3HxjnH1y1zTOSvK4BbKGdP+pwdOsMsMxUmV4k5k6g9XZuVz6xXGUYZOLeuvckcW4corfkX4RTrUtkTQtHMcdesWSTJCZb5wFJ4K3FzccuEKqhKJiSqU4Um9/pfWJqWWVDxEi3ia1uGmv7wyTjH5UtPyK3LbZNKKphJzEDnvHdZTAgtY7vG+6QBZb2Fv54RsItmUQB1+Z3ifivw9/WxltbFopgDq3R4KMkZLup+P48EqlJWAQSC+o3iHvRYEHoOf8bRscMYGvK5A8mWC2zNpa3WB6io7hbJIKdRsRyU1/OGE6TKynOVJUGuOHMbxxMlUyJSvF3hIYuLh+N4bHDUKuvqLeS5dWYqvQbqpkqO5MoEm3FrxkHJxWQQ7j/sI3DuEv5/sKv+n7nnHaSlMtRb2TCBMsR6V20oklyNFeIcn+kedLSxaDlFRYOKbaIJ4SlLmF1Fii5Syr3T7SNiPvziXF5jEcG+v8QuBfUWHxhkYqtmSm70y3TsSllIKT4SPQ8CISz8WUlTyyxha0McEmoRNCpos1raF9WgPSUU32OlnlOktFhpaqZUISJgKAfaYNm6bgGHCJeUZWYAbcIY0KULAZiCLNE83DDc36RBJX0ilTrTA8MnoUk5ARdi4u4hhJUd44k0QSHUcodr/aDFyh4ggvlZ7cQ8aZzRLmDOYR9oK1EtBUVBhElZUlKCYouP4iJqmBdCTrxP7Rq+bRij5I6xa1qzrsDoAdvKG2CYXLWyilmGrm/lvGsJwOaqywpFjldJsQxBL7G/oIaUlJ4k96rxgkEAWCR7J+vnCMs2lVlcKolmTDKVlAfbKzAA/VzHFcTLSFKk5RM0b3vLYw7VUGXfMFDIztz+m3WNJrVrukA5AcwO42YxNaug03V0C4DgucZprMplISWIIL+1z9mGNbh5KSCgKZRAADqCXBDK1At5BoVrrssxCgnKOHXY+sNqDEnXYs/P4RnNLR04zfzFbk4guQuYl3W9wdk7D5+sbw+vCytRQhSBZrPYbAw8nIQmapZlBYWLghySHG9mbaF2LiTOQl5SkZCcwSMttwrLoINNG3fgErKFOQTkiYiWC7gm3Njt6xIZEg5FGWsqW7LVvlbQW4jaCK6pE1CWVklpSwQNza2/KwjWErW4ExKSNQkh9rm7MP2huOruxU26JJ+H+BRyywjLcgF3D+77phZ3staQVSylSQGKVNozHKfahjiElUplSyShRYg3AB2Ln4wLJlpH91g+4NrP7o3DcIrg4vZO7QXLp0LGUhWbUat6nUdDDenpUIAT7TD9WnpFYm1ClP3YASA5UL20uBptB3ZmVMOZa7cP4gZ8pyTrRnFRi9lmk5EXlgpVx16kBrfvHNVM8BA1OnPj9Y5qUsApPU8x+fKNLL6Hrfjy1gXKW4gKK0xf37FyYPk1tnI8/wA1gOsokKY3SUnjrwcHSOqWry7NEnGWOW2UvjOOkHImOHAs1uHlGqqU+Xi/HlEC561bltG15eUSoGQOdIqhP1FRPKHE1WUwUgh78XhFTYSPFnnl7+HKW/5HXyHLpDddejR4HWQ+aYnMgHXNcf8AJnAh0pQ/NAR5pV4IP8CG1RIb/wCz/wDEZBCkyDfxjoq3yjIXyh/T9wvn+v2CaxHeI7s6+4ef6YoGLUhSSWj0edKBhTieG94CWdW/McRz4xdO2RQaR5vMAV7QEJ51yW02i04nhZDtpFZn0qkltRBY5JmzBgqJpC3uYgWjhr8o6pS1oa+gIvZY8C7QLpyw8SH9k/Q7R6FhXaOVP9gsr9JsfTePJUxIlTX0I0P7xNPGn0Vp32eyTpg1LEAPfaF1JiiCozUJUyhcaWN3bQt9YouG9p5qgZc1fhNgoi5HAn6wYrFDJGWWMxJbWyRx4E6ttEc4yhKh+OKnG0NcYkrnTxJSCEFHeLOhIKiGHoHbjCeswbu3T3eun7E6w4kYkkkLUSS2Uk6/Zn2FolraoLUAkgjZR1HFtiImlmd6KYYGuxdIxeoTZR8ILHR7NrE0zE+8WAgPm3ZnYQTJkyCSlZJVuoFultPWE86nMvxA7sBzfaF6kPgkmS1dQoMlyEixB9R12giWZ0pIXrmDsFAuH+cRGUnMla7kXbZxx4tBE7EXF3SE3cAXfUFx0jNVpDd9BVXSqStClqsQ/TS3XT0MR04KphAJCXfytEsyfml3ILkMN2a567QNNrUGYFpDBIAs+25G37QtqzlZNXzyiZLyqdROUB3s7v8AH4xKmsImTc6Qykh72vb6QmnYihcwqIAUkBKEtcj2io+fyiPHZuZSWVqm7cNYdw8Ape5YZa0zJVTky50IOVbB/Zex190jyhRSYgEJSlIJUkZQVe0xLgKbUbDeFlPXAkBJLm1vh+c4MMhYVLmNmDubXcHTnDVF1xYtxindhlJiamMstMKnN/ZA1uOXDlDCdU900woKgoWWU2B4AdYkqEpYLmoszKygApzcxrBWG0CtETTkJsSCS50DDe0UY8EeN2RZMu+gOgxRPeJWoAFrpTYPw9IYVeMpK9g40YDlAqJQzqlTMju6VNa5/VqC4vBNNM/uZVhKgLXY/ghsk3DTF/Lyugr+odJ5/b9oU1cybn8MtagdGSSx8tLw3WgZrAAbAPB0icUA5T+8SuMck6fSDUuCtIWUMqYsZlpIbbj+PEc5AfQj83hsvGFkFCwCH1YP5EQBOObQeQ3hU5QaqH3Chyu5AcqUsLTkOYnVDF78OPzhtUTMyG3AuDY/Z/OAJYWAQlw9iQOFwOWkQ1UmaosAEtclSvprDsM2o1CP9xeRKT+ZnMnGEDMju0tdidm6/WJaGuUh1oAWgjxCxLEaKQS7R0rDZZkhScpXuQdeG7NtaK0tCpCnZTnVtoe1J/i8dNeAY8H1+gVVKQpZIGUE6Bw3lGREJRX4jYm7RkbxXt9kFb9/uXSWqOlfnKBpE4HSJ9YrPOqgWro0zQQzL+B+xio4pgjE26iLyiV+xiOppM/tQEo3vyEpUeTVWCAlwWPMQrnYSsF/lHqtfgD3GsV2roFJLKEYsko9h8Yy6KaJKhqGjpUklSQqyTr0iwzaU7pMR/05v4SQ28Ln8R7Iox4tbZHNpgfSBljK1jcQxTSTDrp+bx0uQpmIBvrEbuPfR6MZp6RvBPGsBQAH40M8YnSU5MoBWCxF7i+rc4Alyk5Tl8+sQ1FPMXlWUEOWdiw6mEalKxvs2xghlJXa6nYJ1dradIGq1iUlCcpK9dyQ+r87xZ6enSiU0gBSwBmOjk8+HSK9PzZ1FfhWkPfi2oL6MYFa/sYp2zUqhUpitRQk+7v+0FV01GTIkeybnjrb4wCmfnyqCvsYypkWBve519RGW7pjfqzqkmEKSwud3sw2bjDzD6lC0qRNSCNGFmN9xfcXhBR1pQSEsU+8DeD8mcuk5R00P0jpaejJ77IK3BkyZ2bO6SGD66+hjiqw6WsDLYg3L6uPvDGppgpKSsleTRQDa8SNrcY7VRJnIAQi6feDehfrBc3a2K5UtiBSUoQoC6gXSdx6QwwYTJoSGJy6HYAfWCJHZVjmnTkpT+kB9rXNvhtE8qnQlSZSJyrJ8ZH0G0PjTdeROTJ7HKcTKZuVKiwDEagnhE0yrWkMxTn203/eJkYbLSsKFkvu2rX+kPZipagCUhRGh4G/OKH8Opx4t6RK8yTtIr9HRd6rKpBUX9p2boYsVNhqEaJAVv8AyY6ppwZhZuFuOvwjsVQ0B6w1cYqkJlKUjhdG2hvvAS5gBY3fjx0N4aoW+z/n2gKsk6qswIGvFz1b7xLkqO4jIO9MGWl7/ONpksx4x1LUNNbRNoGaNhjg9mym1oFmVmTQkRTsdr1d4CFqJbjoId4rLIX482R7lPwvteBaejQonLcc7v8ADSHtOqNg4x+Y5wGrJbidYZVqVKV4Uu+pIcDrB8mSgAKCQDyEcLLq5Pc8YXLMsaMa5u0hUaEnf/x/eMhquXe2kZCf4p+wXD6lV7Pdo3ZEwsrbn+8XajqQqPE5pu8WLs/2mUhkzTbZX3+8epXkjtS0z1+SkRPkEV7DMZCgL+cPZM8GCTTEzhKL2dKlwPUUCVhiIPCYlQiCqxdlUqezX6S0LJnZ+Yh7OOV49GQkRMmUk7Qt4IsNZpI8mqqeYB4Uh9ydh03MLiiabFPn9Y9iqMISdh6QmxLs2lQYDLzETZfg2+inF8Yl2jzZcpmAIcfGJqSuWkFObewP3hzW4MunUVJClAjUDSFppRPmIDMbu4aPMnCUJUz0seaMlZHTYoJV9zqIaVIk1KUlZZSQ/Mj6iF9VQpQ5DqToS1g8BhYfgGbMflAJ1pDdS2g6bJlEnKgXYAXGm/5wiX/DlpQtKVIUx8KSdtACdrQBWTwhGZBJL7tp94ymlGeXQrKtI4sVciRt1jophPoVzgqWfH4CGdPLWLRheIFcrKAltSCHcC5HmIQYhImK1FwGU9rjYcf3g7s6lU10q8CQCFHdtGHDeGNNpUdJpx2MZVUJiihCbbgC3nwEMZ3dJR4WlqCbEaf8uIhbMnIkIyy/EVe0vltEAnOt1ew2uzjUPpCW30gXFPfSAMbqZiVS8yvaBcAu2mh9Ynw2dLcCWGVoTubiFuITkz1skhR5H2UjfhEsiiyMpK8x156xdjjUPqJnXRc0YYJ4yKIBF9WJcWY73hPUyp0jwkKI2LOPUaREnElN4faGxHwY6xLT44rKkLdyTrsYL4WUXFxapk0+cZaB5NSs+0SDs0FSKzIcwzF7EnTl0gapxIBQKEAnf+ImlYytQZSWHCKajVWc+T3RYaevDDR/pEkyUFA+LXaEByahBTzBt6aCApuMzJatDl3cGFvGvJiV/hHiqAhfhVbn94K7xtdYRp7WSSWILnfYeQ2gyXU5xmSQoctR1GsascV+A6XL/WHTJiFpUlR10/iAZMkSVeIApIsoXF7X4R3TEGHFPThSWywxO9MW/lAUrdvBmSOZG2vP+IjMk3JJL6fyReHKsOmJYBBIOzXvqx8oOk4fLKS6FJ4A7+YiTJg9SRqzKKKwkHgfjGRdJZUAAkgAbAMPSMjP4Rftf9mfxB8zKjaUxkZHqvonXYXh2NTJCmF0fpP04R6B2f7SCYHS/MHaMjI6S1Y3C+T4voudBiIVDaWt4yMgou0IywUXomSY7C4yMgxBPKqCIKTNQrUZTxH2jIyNOo5nYaFB2BHpCWu7PIWxHhUC4IAsY1GQMoRkqaOUnHaEuKdnpxFlpUAXYgAWPAD8eKxXSVylpM2WkJ2ZiH6RkZHm/FfDQjFyRd8NnnKSixcuullRAl69IymSlJQUA95d+bm3KNxkea1SPT6LLLTLmEAgEjiN4TY3TolhRCMqdCx36A33jIyMi3J0wFqSEVPO0Dlhp9oKxGUtUu4HdhrcdtI1GQyqY6UnoVU0wBRy2At14w2pZCFpJuNoyMi7EibK3ti+c8sunxPoTs3I6wV3s+ewmKcAhrC21m0sY1GQSiuQtvVjUUYlpBuRxf6QZIkImcfL9xGoyH0lKhNtxsxFKZSwXJa4e7EctOEMKqrUpJKjmfUMAG8haMjIRkk4TqLNSUlbK6tEhThCDLV5EP8AnCIMPRPEzLLAL7uALdYyMhsfmewpvgnX3LNRU8wKdQCTuxd+baRY8HmqVZCUEg66N5RkZDaqVEkncGyw00uZYODy/mC10oBdVv8ASn7xkZFKiiW7A5kmW5s3JzGoyMjqXsHs/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TEhUUExMWFhQXGB8aGBgYGB8gHxoZGhoYGRwdGhccHCggGBwlGxQWITEhJSorLi4uFx8zODMsNygtLisBCgoKDg0OGxAQGzQmICYsLCwsLywsLCwsLC8sLCwsNCwvLDQsLCwsLCwsLCwsLCwsLCwsLCwsLCwsLCwsLCwsLP/AABEIALcBEwMBIgACEQEDEQH/xAAcAAACAgMBAQAAAAAAAAAAAAAEBQMGAAECBwj/xAA+EAABAgQEAwUHAwIGAQUAAAABAhEAAwQhBRIxQVFhcQYTIoGRMkKhscHR8FLh8RQjFTNicoKSogdDU4PS/8QAGQEAAwEBAQAAAAAAAAAAAAAAAgMEAQAF/8QAMBEAAgICAgECBAQFBQAAAAAAAAECEQMhEjFBE1EEImGhMoGR8BRSYnGxQsHR4fH/2gAMAwEAAhEDEQA/AFFNPdRhpKnkbwjkG7xvGsSMmQpY9rQdTEyKZLyN67tJLpx/cVfZI1PlCum/9TUBTKkqCD7zgkcymPNp89S1FSiVKOpMcollW0OUa7EN2e1V2JJXLC0KBSoOCIoWI1brCRdSiwEH9mcMmmnUgK5gHntyhHRyzKqiZ4KCAWCuJ0b7wmb7+gfSGQwZF0m6le8dunCEFThqkLKVi4+PMRbyoEZhpx2gCpklcxKnDMzvo3GJsGZ8vmYCd9lbNN1g/CcPSuYlKyQk6kQ5lUCVHKkFR5RMaTI4TuWJ6bQeT4jXyjoKLAKzsuUqUlE1BbR3BPAaNEKOzSmGZaEqPul7eYtFyoJEogXSv/cCLjnBiZkoKVLWEpP6VDz1eF+rkrs7XsedVWCKlryuFFgQU3BfhEScOJLAF9Ga79I9GStIUlATqWGUeI9A1ouOF4IkeIgZtjbXnzg4TySdWEpwS3ErvYrswKWVmmB5i7m1wNg8WmlyjRJY/l4OoaZctSipWbNoGsluESzSb6ekP4+WLcyFdAA5QgAG5B0fp9oqvaDsaipS60hCxotF2Gv/ACTxTrwMWifVBCSlZAOwdn6c4RVeNFnSSDGScYhQjJnlmIdkZ8lZQqWS2hTcKGxB4QN/gaxrLX6GPQKmsUouo3jkTCz3bjEzk302VKl2kUA4aRqkjqDGCjEegCojM6TqlJ6gQNN+Q+a/lKKiggqVhg4RcRKknWUjyt8jG/6KQdApPRT/ADEZwfua8n0K5Iw9PCD5NIkbQ1GGo92Z/wBh9REicNW9mV/tI+WsNhBipTRxQUYeLDQUgtC+RTlOoI6iHuHI0i7FEhyyHMkplyyTYAPHgPb/ALQTK6cVKV4E2lp2A49THsvbau7ukmWLqDDzjwKaiOz5KaRvw2JSTbEcxBEcpMNlSniJVKOECsqCeF+AITjxjoKeCv6QRPIpRwjnkijvSmyOVQqIBAjItVFhxKEmMgfUZvpL3JkG8Ke11QChMsG+Zz0EC1ONqPsDLz3gGmplzVskFajw1gYqtsOTvSA6ekJLAOYsmG4WlAzL2GrfCHODYChKHmHIdClvF+0SYjLSlhLu/um8Ly5XWjceFt1EXdnsVV35P/tMx5cDDztThYqJWZLZk+yeI4PBmEUcpSArKkKI8dh7WmmkZiszusumTYAb/aAcnXI6WKXOkI8Mwab3SQJSiBqQLfvA07CZiVgKZIPHbyix03aFbuFE2Zj9IW4jVeFT3+8Ilx78ivSd2xTNWmX/AJaiX1PPg4gxExRSSCop1AIdjCwrBSCUsR+aRHLxNabJLPr0jONj8eO42OJkoplheofRmgiRVzZ6koloGYBiW2G5J0hdQGZPUJaH5nYDiY9K7O4einSAlDvcqVqT9oLHjcnvQMnRmFUKUqHheaQylD3BuUpPXziypyosE2Px5wMmegF2y83/AAmNTq4A6FotikloS9hpnHVIdtjENXiUtIDvmI0+OukIqvFChyCw1Z99dPWKzUYkVEkv+1/3gZ5uI3HgchnjNQJqkqI9kuP3gCWCosA52HGFlRX7C54Q5wSmUQ6g5P5aJG+TKq4qkcYFh6lK7ycm2oQd+v2iz/16ikhKWbYC/kI4kpOjMOJvEoQRdweafaHMDeHRVLQl0+xFUoTOcWE0aK0fkofWEC5pSSlQYixBiy4hgXezBPl+CZYLSbJmMblOwU23SA8dw/MMw9tAvzT9x8oXJNK2Ni43oUoqInTO5wIimcjKocCeBiVVHlfMpiNuu/xhPrxH8EFpmxImfC5SVp1FmeNyqgHe/CDjli3SZzxFgo8Zmo9lduBuPQ2hvSdo0P45KX4oOU+lwfhFNRPETJmxRHLJdMRP4eL7RYe18xNVJyyV+L9My3/lcR5PiWFzZJ/uS1J5s4/7C0XqXMO8TJm7bRk5ue32ZDH6el0eXERsJi+12AyJt8uRXFNvhoYQ1fZmai6GmDlY+m/lC22NVCNMqDaOQ5AjSKcuxDHgYsOA0DqB4R0Lk6MnUVZZcPwsiWkZdoyHEpTACMj01GJ5TbbPBAmGOEUU5ankuCNVAsAOZhzgfZgzGXNdKNQN1fYRYcRHdSssoBKRwtbeJJT1ZXSugWTJUSELXfKPEz5m5/eDcNo0IdSrl9SflCanmqUHJ9k6i7DnAdVigC3clOw+rROnW0thyyf6U/0C0YgqWqYoA5HITwJ+sEp76plEhyUMWO/ThFdqa5SwDsIb9k8XKJhBNlBj9IFJt/MVRuWP1Elf/B1OppiMrgdAXI6wBiaJjOPJr/CLNi9MtZQqWhgT4lPt0gScnIQ6gS1rR0o8ZfQmk1NWuyoU01TEKBc6P8YsnZ3sbOqSFq/tyz7x1I/0p366dYc4ZheZOaaoC/hcAtzIPwi34VSplpfPmUdVKOunpoIdFcndUK5SjGjjBsAk0qWlh9Mylaq5n7aQzVMS3iIYevAQPOqQEniOdmhfNr0kMBcb7+kN5JALG5BtWsO4PQwqm1zC6uTX+ELqjEFXD2hDX1oS6lHbjr9oU8vsUxwPyNK6tBudAN/O8V1dSuY/cpKgNVbD7xFI7ypKQP8ALJ1HvHlyi40lFL8MpB9kOQNzo/DkPOFNW9jLpaF+C4EpgpXtHjt5RaqenUkWUwFsx0fnwjchIT4f5gyVOlpDKISBxEHGKFSm2SpQRZbvyH48C1BYhvCeD3PQNHFdjgBZBBHFrftFRx+pUtaSknwl+A1uI2eSKNx4pSLPUYiE3e+/PqNICq8Q70tuxB5ghvjFbqa5U1WVBHNR0A+sMcIpVoUQpmOpKgx4MNYjyZ5PSKFhUVb7O5YCcw/yxYEHloRBRUGBYKtckNb5RHVSJRWFLc2sHLbA9YBl4gpS5gYBrZelreUTXQ5R5BX9KXBSoEAaO1jxMBV2EeIFK8qdL3D9YjniYhWYWQSBZTs/GD5c4JNl5gWsRp6xnLiHxfhi0001xlTmADEjQnW0dS5vJjBOIEpKRpe6gNRy4NCmZLUlZy3Sbjz484dHK4s5K1sZpmmJEzYXf1J4QSDFUMil0BKAamZEqVwvColTNhomUBjLTLJ/uykzBwLg+SxcGDqTCpWshZf/AOOYwV/xULL+BhQhcTomQcJcSeeOxwQRYggjUGMgaXikwAATFN1jcUesib0ZC+aqEGLTwTlJDMXvD1eUoUcwcDR7n/i31iqzcCnz5pIQpKDcqUG6MSzxK5JukDy8IWEqQ6ZWYvctf0bpC+fLWQVKBA4qt5B9TyEWFQmU7yCnLluSLuDe6hBVBUju1eEKI0BvyhTnUqPRx4XGFqiqYdSqmlgQBuToIc0eGTJagoMrpseYO0YuqSVEJSEkasGPpDWQ5AN3OkdKSboeoXDbJl4ioDKpDcSdPSHNHhYmETFoAI0f6/aCMJoGSk1BAI0Buw2JYa/AQfJn5z4LJDvmF1BtgdB8bc4akea9PX6kM+QkbgCICobHTb7RLVVCHIKdfh94DmSXAUAb8OPO9oFv2GQj7mVM+3tF+HyZ4XrqrPlbiHjc+ap8pfob+YgKcpiX2hTZVBJGqidqXYRV+6VWzsqHMoG/+pufCCKgrqVmTLsn31bAczFjoqMhAkUqWRouburiEn6wcflV+Rc3b+h1IUlAEqUxUzKUNEj9KeZh1RzSGsI7pMCKEAARJ/SkbXjKkjnKD6DKWpSSQot+axDXKDFJuPz0gKaALkODY+UL8RWpgpKtDvw3+Ea8lI6OLfZqYQC7/wAQgxerUoqTLFhdZGw67RvE8SUzS0KUScoYE3O3XlBmD4UpKXWUpU5dC9z72Y358Ymk62VxSRxRf1ASJSUlSQkNowB4nT1hiVlkiZ4S1lguC44DoRHU1JlEGUkhJNyCSgHZibpGsEhpoBNlBwCCAHJGo3uNRziebTYV6s5VPICSP7gdiGtmG5ta1oVVS2m+GWUqVcN9BDJFNPBIZACjsoGBlLmrdOQJWkauHvoAdtIxHKk9HFVmYBYyqZ7Juz2J5WhfLlklQJIUDuPgeEH/AOKKlDLNHjGpfXqdCOnGIxPQXJS93d7EEaRrSoOLaCEzUgJCk3bjt9YFn1ACiyWSPrwHGAJcmYSoodQcNroeHSLOrsuualBzIUWYoCmvxf3vhDMeCc3oXkyY8fbK7OmgFwqx2eJ5NU0ETsPky1d2pKUrB0US/q8d1FIQlwlPr9rw+Pw0ltMW/iYulRklTjnHREBykMl8zHgkvGpFZ4iFluFodG0qYPNNh6JjQTLmwI42LxmaGGOmMM0ZAiZhjI2gOILXylIPLiNG4vEwxBRYIcjQMICq61QGUKcfn40T4JUBIKiQ+gifFRLj/C2xfiM+Z32ZaVMBdxw57xLgIHfZm8OV+Waw+8McQmJU3izKPuD77xFgHZ2aFHvViUg3Y+0eg93qfSDa3opWVenXQXXYd381pSQVMHVy5mLFhmFS5IDl1j3jp5DaIZIRmKJc+WkAeyASX5nV7QgnUE6ZPExUxQSNGLWtbpaC5JeCdJyVXRbJtVKCiSi+jg/SE9TiAUbWPAfxGVyzkKtWF2EASFkpBDgm7EXgZSfQzHjXZk6oJjUmazjjESlDU67wMmZch7bQopS0GzZqVa6gOPKEmJLMw5EHdyr9I5xLW1IQ7an8eNUFF3gAPhQdeKuvLlHWzeK78EWHSCsCVJBEr3lbr434H4xb5VBNEsCWQNPTeOaakSkMm3SDE1plpZ3hkErtk+STlqKGcidYBeo3iKtKb3EKqmvCgSNYSScW7wqAfwluXlBzyroHFgb2H1taACAA0VnEMSKvAjU/AcTE2K1pLIR7R/HhV/QrUCJQzMf7i81yRqkB3s7xO3ZbGKSG2BzRJSoAkqUQSeJGloOpqWZOUoqsh7q022B16wBgtIrxLdsug1Jdxp1htPZSQxB/Wnny+xiOfdse0lqITJp0p95ahZwUsNd1Gx0jmgQkJWmaElRVoGsGsXHsl+EL6ZfeZyhWUp0SoatswL3IgpVYghKu6JVqQAbEdOgjFfkBxdmSaZSDlzuFvlJ1HIgm2sdVeHd0ha1qWTsp/Cdmto3CNV+LTgyQElChZKg7vwJMQ4fWgS+6Wo3DFJOo4DgfhBfKZU+wA1cicjJOUxSfCoD4HiOUS0dIFoyZgHXroFIA5hxGsaR3qJcmQEgEkkAXcNc8vFFjwjCiJYJ7uZ3YB7s62IvzGsVYcXKmuhObLGK+oVJwOSqUGQoL63vcW4MXhGjDpkma6yFKF/Ckjw8zD+orlKWFIkmWLAqzO+iRppDOqwKXMyzFKW6RoFa9RqRrF6ja66/I8/m49vv8yo45hHeZVpQ53PAM4gLCUJTMyLnEuWbKzN5xeaupkhJAJKn9kJO3F77HaEqZMhQdwFtZWW78g1rPC5Sj4asOLdbWiSb2dSpyGNnBZnsTr5RWRImqcFKQkG51LcnF4tFOhCVhKlqW5/Sw04HQwwVTSlJUXYp1DpDjlaDikkBzaKb3MkKCczOHzuznoN+UcjKSxYnbIduhi0VFEiYCAmVMAHslx6F/nyirCUhylKCgA3QvM4P+5nvzjOSbSDV1YMqYQbKDc3fzaMhrLwWSoZlAAnUd8IyGei/3Z3rr90U6ZODBnc84Z4TSJWlKlnmz8Dv9oQz5+X2Y9I7MdkJQQlS5qpilXyghKTzHvHbeExjydIxxWPGpt9mYNXy5asuVlfqPwblBuMUyleNJe+sR1iUOZHcFKB7M0KBIW3tNq3nA9BiCpSu6m257HmDvC8lx0+v8HQ3td/5MptCCm/H6GNTAwsYazZMpQKkne99YQVFaArKSb2FuW8DpIZG5Po6qlgi4fiOMQzpr3TbjA6jxjeYah4FyKFADqJkBT6oISVHy+kEYhNSAVcrwvoJRmKEyb4Ug+BJ35kfSBS8sJvwjMMoVzVZ5g6AxbaOUAwbT81iaipgQ3K0c1HgLfn5pDOPkS8l6GDMnWFdTNidNW4bcbHh1gCuUDcG24MZN0bjW9nPeNCmsqkoOVI8SjoNSTvHNXX5banQDiYXTVmVexnL1OyR+3CFdlSjQQoKQcoBVMWRmIHsg2Afj8tYMFN3SCZaAyVMoO5dgcxHN4JwyoCwAVkqazD6RJSSVFZORke8dHItrvtbrCZZPAxRp7CKKvCiBLRmVMAzWDasSbWAv8oFxGWoKyoQoKzBJ1YE2EN5yZc1YSCZcxIOVSQySFEFQLBi7epeBKqoRKXMTMLKJsoqfaxHHpC20zo6ekCf0CpRWpawZgu2xSN39Yjo8UX4gEuQ6ilrD+bQKmtJcTDZ2zNbkIb0EnvUJHhGVrsxUQXALC/nHedhy0t7A6asUqWZWVSlDVhtY67W+UJKuoCZgypLOwc8g/wAXi2TMKKUryZkg3KcwGZ38ILWGlzAuK4bJSJaizE6ouSWsC434wyCV0xPqV0iLs0kBSg5KyHJVuOCeUW6TRhEzKhYQtI8TJd1XNlPzCTFb7hGSWQkoUksTmJzC3xh1V4pKJlgqCZj5cxGu4LuGL7/OPSxQ4vf5HnZXy2gyqWVhrJXuCPCobuAbcXiKXVKSA9gOpH8XguRX92QZiAoHRRFi1vznElfKM5BElPi1yp3v04QyatXexMXWq0aqcOStIOdIUQ4BLHn1OkKpGHzUZiiYA2hOvp8zENZJmtdKnSHbl+CN0VWtJBIsLKBv6gx588vz7jRXHE+OnYcugrFNlnImki4Yg2uQCxzG3J4Xy8xcMUsQCSCA+oB52h3JxQFiHG9jofpEWNYi8vMmxB8Vmc8eD2EMcoSj3/uAlJOqEakGWbqZ9AeW/OG1SlkhK5xXLWLoLKbmkuw04PA01Xeo8aQodASx3SbEbwNQU0kA92tZXrfcC7C+uuusH8Ooxkqen76/9BzNtb7X7/I6VQy9lpbmlT+bFoyMRWUpF1KB3Yb+sZFnr4f5l+ojhP2f6HlCs3rvFs7H9qu4yypqjk0Cv08if089vkgxClUnS6R8IVTEmAht2NmkoKKPdJ2KyT7QL2IIcu+7ghoq3aqqUUtKKVKe3IcXJih4Vjk2SyS6pW6eH+07dNOkWcz0rRnSQUfLkRtHZG6pnYcau0NcIxYsEq4XiWqlO5GsV5a2ZQPSGWHVmYe1fhwiGcXH+xYo+TtCSAAS8R1NQEAqLMA8FTWIJLWvCchNRYP3b3Le03DlHIJsEw6SqoXnIIQ7pB35n6RZU4MFFJU/h0G0S4dKQAw2hqgcIZSYmUmiKnUUlmtANdNOY8jDKWeTwHWAaK8jvGvoGP4ivTTO70KNgkv1G0RYvWNpcnQcTEuN1gQkNc6D884rgrCFcV8dk9OJ5wumyqIZTzBLWCvxTDdTXyjg3GLFRT5RmnN4AUnKSkWUWBDEWEVyjoVhJnAKYFwdWPF94Mx1U1aCpQCiliVJPn1hctyVDWlQ5qcBKUAyi5DuQznh8IBXVTEsC+U3Dac78X2hzIxlSgn2EpZyDt5xXsZzJmABOTMTlDa7kttrCNSdBQck6kH09ckNc69YNxLDpc9GdCnKSCp2BZ2LFtN9NjFeVKUlGYBlP4hpbi8dUWIKW52SAL6WvYekYo8dobJJ9Mdz6RUsiWkCYGzXsQXffgWbrEM+pTMQJzqlzEnKWtm2Y2uRxG2vJrR4ilYCVs50OnlCHHqtClFL5VILFOzizj89I6O+hG7pjmhxFM0FKrDQZt+hfj8tIBn0kzvEgJSttL+Iv802hOmoBVltlbTnFlw6oSgy5jAEWXzLDXplI8+cNxQSkkxWa0rRJNxJSXp5gGZJ0ta4e7a24xzieFpWEzdFalncNy3HxjnH1y1zTOSvK4BbKGdP+pwdOsMsMxUmV4k5k6g9XZuVz6xXGUYZOLeuvckcW4corfkX4RTrUtkTQtHMcdesWSTJCZb5wFJ4K3FzccuEKqhKJiSqU4Um9/pfWJqWWVDxEi3ia1uGmv7wyTjH5UtPyK3LbZNKKphJzEDnvHdZTAgtY7vG+6QBZb2Fv54RsItmUQB1+Z3ifivw9/WxltbFopgDq3R4KMkZLup+P48EqlJWAQSC+o3iHvRYEHoOf8bRscMYGvK5A8mWC2zNpa3WB6io7hbJIKdRsRyU1/OGE6TKynOVJUGuOHMbxxMlUyJSvF3hIYuLh+N4bHDUKuvqLeS5dWYqvQbqpkqO5MoEm3FrxkHJxWQQ7j/sI3DuEv5/sKv+n7nnHaSlMtRb2TCBMsR6V20oklyNFeIcn+kedLSxaDlFRYOKbaIJ4SlLmF1Fii5Syr3T7SNiPvziXF5jEcG+v8QuBfUWHxhkYqtmSm70y3TsSllIKT4SPQ8CISz8WUlTyyxha0McEmoRNCpos1raF9WgPSUU32OlnlOktFhpaqZUISJgKAfaYNm6bgGHCJeUZWYAbcIY0KULAZiCLNE83DDc36RBJX0ilTrTA8MnoUk5ARdi4u4hhJUd44k0QSHUcodr/aDFyh4ggvlZ7cQ8aZzRLmDOYR9oK1EtBUVBhElZUlKCYouP4iJqmBdCTrxP7Rq+bRij5I6xa1qzrsDoAdvKG2CYXLWyilmGrm/lvGsJwOaqywpFjldJsQxBL7G/oIaUlJ4k96rxgkEAWCR7J+vnCMs2lVlcKolmTDKVlAfbKzAA/VzHFcTLSFKk5RM0b3vLYw7VUGXfMFDIztz+m3WNJrVrukA5AcwO42YxNaug03V0C4DgucZprMplISWIIL+1z9mGNbh5KSCgKZRAADqCXBDK1At5BoVrrssxCgnKOHXY+sNqDEnXYs/P4RnNLR04zfzFbk4guQuYl3W9wdk7D5+sbw+vCytRQhSBZrPYbAw8nIQmapZlBYWLghySHG9mbaF2LiTOQl5SkZCcwSMttwrLoINNG3fgErKFOQTkiYiWC7gm3Njt6xIZEg5FGWsqW7LVvlbQW4jaCK6pE1CWVklpSwQNza2/KwjWErW4ExKSNQkh9rm7MP2huOruxU26JJ+H+BRyywjLcgF3D+77phZ3staQVSylSQGKVNozHKfahjiElUplSyShRYg3AB2Ln4wLJlpH91g+4NrP7o3DcIrg4vZO7QXLp0LGUhWbUat6nUdDDenpUIAT7TD9WnpFYm1ClP3YASA5UL20uBptB3ZmVMOZa7cP4gZ8pyTrRnFRi9lmk5EXlgpVx16kBrfvHNVM8BA1OnPj9Y5qUsApPU8x+fKNLL6Hrfjy1gXKW4gKK0xf37FyYPk1tnI8/wA1gOsokKY3SUnjrwcHSOqWry7NEnGWOW2UvjOOkHImOHAs1uHlGqqU+Xi/HlEC561bltG15eUSoGQOdIqhP1FRPKHE1WUwUgh78XhFTYSPFnnl7+HKW/5HXyHLpDddejR4HWQ+aYnMgHXNcf8AJnAh0pQ/NAR5pV4IP8CG1RIb/wCz/wDEZBCkyDfxjoq3yjIXyh/T9wvn+v2CaxHeI7s6+4ef6YoGLUhSSWj0edKBhTieG94CWdW/McRz4xdO2RQaR5vMAV7QEJ51yW02i04nhZDtpFZn0qkltRBY5JmzBgqJpC3uYgWjhr8o6pS1oa+gIvZY8C7QLpyw8SH9k/Q7R6FhXaOVP9gsr9JsfTePJUxIlTX0I0P7xNPGn0Vp32eyTpg1LEAPfaF1JiiCozUJUyhcaWN3bQt9YouG9p5qgZc1fhNgoi5HAn6wYrFDJGWWMxJbWyRx4E6ttEc4yhKh+OKnG0NcYkrnTxJSCEFHeLOhIKiGHoHbjCeswbu3T3eun7E6w4kYkkkLUSS2Uk6/Zn2FolraoLUAkgjZR1HFtiImlmd6KYYGuxdIxeoTZR8ILHR7NrE0zE+8WAgPm3ZnYQTJkyCSlZJVuoFultPWE86nMvxA7sBzfaF6kPgkmS1dQoMlyEixB9R12giWZ0pIXrmDsFAuH+cRGUnMla7kXbZxx4tBE7EXF3SE3cAXfUFx0jNVpDd9BVXSqStClqsQ/TS3XT0MR04KphAJCXfytEsyfml3ILkMN2a567QNNrUGYFpDBIAs+25G37QtqzlZNXzyiZLyqdROUB3s7v8AH4xKmsImTc6Qykh72vb6QmnYihcwqIAUkBKEtcj2io+fyiPHZuZSWVqm7cNYdw8Ape5YZa0zJVTky50IOVbB/Zex190jyhRSYgEJSlIJUkZQVe0xLgKbUbDeFlPXAkBJLm1vh+c4MMhYVLmNmDubXcHTnDVF1xYtxindhlJiamMstMKnN/ZA1uOXDlDCdU900woKgoWWU2B4AdYkqEpYLmoszKygApzcxrBWG0CtETTkJsSCS50DDe0UY8EeN2RZMu+gOgxRPeJWoAFrpTYPw9IYVeMpK9g40YDlAqJQzqlTMju6VNa5/VqC4vBNNM/uZVhKgLXY/ghsk3DTF/Lyugr+odJ5/b9oU1cybn8MtagdGSSx8tLw3WgZrAAbAPB0icUA5T+8SuMck6fSDUuCtIWUMqYsZlpIbbj+PEc5AfQj83hsvGFkFCwCH1YP5EQBOObQeQ3hU5QaqH3Chyu5AcqUsLTkOYnVDF78OPzhtUTMyG3AuDY/Z/OAJYWAQlw9iQOFwOWkQ1UmaosAEtclSvprDsM2o1CP9xeRKT+ZnMnGEDMju0tdidm6/WJaGuUh1oAWgjxCxLEaKQS7R0rDZZkhScpXuQdeG7NtaK0tCpCnZTnVtoe1J/i8dNeAY8H1+gVVKQpZIGUE6Bw3lGREJRX4jYm7RkbxXt9kFb9/uXSWqOlfnKBpE4HSJ9YrPOqgWro0zQQzL+B+xio4pgjE26iLyiV+xiOppM/tQEo3vyEpUeTVWCAlwWPMQrnYSsF/lHqtfgD3GsV2roFJLKEYsko9h8Yy6KaJKhqGjpUklSQqyTr0iwzaU7pMR/05v4SQ28Ln8R7Iox4tbZHNpgfSBljK1jcQxTSTDrp+bx0uQpmIBvrEbuPfR6MZp6RvBPGsBQAH40M8YnSU5MoBWCxF7i+rc4Alyk5Tl8+sQ1FPMXlWUEOWdiw6mEalKxvs2xghlJXa6nYJ1dradIGq1iUlCcpK9dyQ+r87xZ6enSiU0gBSwBmOjk8+HSK9PzZ1FfhWkPfi2oL6MYFa/sYp2zUqhUpitRQk+7v+0FV01GTIkeybnjrb4wCmfnyqCvsYypkWBve519RGW7pjfqzqkmEKSwud3sw2bjDzD6lC0qRNSCNGFmN9xfcXhBR1pQSEsU+8DeD8mcuk5R00P0jpaejJ77IK3BkyZ2bO6SGD66+hjiqw6WsDLYg3L6uPvDGppgpKSsleTRQDa8SNrcY7VRJnIAQi6feDehfrBc3a2K5UtiBSUoQoC6gXSdx6QwwYTJoSGJy6HYAfWCJHZVjmnTkpT+kB9rXNvhtE8qnQlSZSJyrJ8ZH0G0PjTdeROTJ7HKcTKZuVKiwDEagnhE0yrWkMxTn203/eJkYbLSsKFkvu2rX+kPZipagCUhRGh4G/OKH8Opx4t6RK8yTtIr9HRd6rKpBUX9p2boYsVNhqEaJAVv8AyY6ppwZhZuFuOvwjsVQ0B6w1cYqkJlKUjhdG2hvvAS5gBY3fjx0N4aoW+z/n2gKsk6qswIGvFz1b7xLkqO4jIO9MGWl7/ONpksx4x1LUNNbRNoGaNhjg9mym1oFmVmTQkRTsdr1d4CFqJbjoId4rLIX482R7lPwvteBaejQonLcc7v8ADSHtOqNg4x+Y5wGrJbidYZVqVKV4Uu+pIcDrB8mSgAKCQDyEcLLq5Pc8YXLMsaMa5u0hUaEnf/x/eMhquXe2kZCf4p+wXD6lV7Pdo3ZEwsrbn+8XajqQqPE5pu8WLs/2mUhkzTbZX3+8epXkjtS0z1+SkRPkEV7DMZCgL+cPZM8GCTTEzhKL2dKlwPUUCVhiIPCYlQiCqxdlUqezX6S0LJnZ+Yh7OOV49GQkRMmUk7Qt4IsNZpI8mqqeYB4Uh9ydh03MLiiabFPn9Y9iqMISdh6QmxLs2lQYDLzETZfg2+inF8Yl2jzZcpmAIcfGJqSuWkFObewP3hzW4MunUVJClAjUDSFppRPmIDMbu4aPMnCUJUz0seaMlZHTYoJV9zqIaVIk1KUlZZSQ/Mj6iF9VQpQ5DqToS1g8BhYfgGbMflAJ1pDdS2g6bJlEnKgXYAXGm/5wiX/DlpQtKVIUx8KSdtACdrQBWTwhGZBJL7tp94ymlGeXQrKtI4sVciRt1jophPoVzgqWfH4CGdPLWLRheIFcrKAltSCHcC5HmIQYhImK1FwGU9rjYcf3g7s6lU10q8CQCFHdtGHDeGNNpUdJpx2MZVUJiihCbbgC3nwEMZ3dJR4WlqCbEaf8uIhbMnIkIyy/EVe0vltEAnOt1ew2uzjUPpCW30gXFPfSAMbqZiVS8yvaBcAu2mh9Ynw2dLcCWGVoTubiFuITkz1skhR5H2UjfhEsiiyMpK8x156xdjjUPqJnXRc0YYJ4yKIBF9WJcWY73hPUyp0jwkKI2LOPUaREnElN4faGxHwY6xLT44rKkLdyTrsYL4WUXFxapk0+cZaB5NSs+0SDs0FSKzIcwzF7EnTl0gapxIBQKEAnf+ImlYytQZSWHCKajVWc+T3RYaevDDR/pEkyUFA+LXaEByahBTzBt6aCApuMzJatDl3cGFvGvJiV/hHiqAhfhVbn94K7xtdYRp7WSSWILnfYeQ2gyXU5xmSQoctR1GsascV+A6XL/WHTJiFpUlR10/iAZMkSVeIApIsoXF7X4R3TEGHFPThSWywxO9MW/lAUrdvBmSOZG2vP+IjMk3JJL6fyReHKsOmJYBBIOzXvqx8oOk4fLKS6FJ4A7+YiTJg9SRqzKKKwkHgfjGRdJZUAAkgAbAMPSMjP4Rftf9mfxB8zKjaUxkZHqvonXYXh2NTJCmF0fpP04R6B2f7SCYHS/MHaMjI6S1Y3C+T4voudBiIVDaWt4yMgou0IywUXomSY7C4yMgxBPKqCIKTNQrUZTxH2jIyNOo5nYaFB2BHpCWu7PIWxHhUC4IAsY1GQMoRkqaOUnHaEuKdnpxFlpUAXYgAWPAD8eKxXSVylpM2WkJ2ZiH6RkZHm/FfDQjFyRd8NnnKSixcuullRAl69IymSlJQUA95d+bm3KNxkea1SPT6LLLTLmEAgEjiN4TY3TolhRCMqdCx36A33jIyMi3J0wFqSEVPO0Dlhp9oKxGUtUu4HdhrcdtI1GQyqY6UnoVU0wBRy2At14w2pZCFpJuNoyMi7EibK3ti+c8sunxPoTs3I6wV3s+ewmKcAhrC21m0sY1GQSiuQtvVjUUYlpBuRxf6QZIkImcfL9xGoyH0lKhNtxsxFKZSwXJa4e7EctOEMKqrUpJKjmfUMAG8haMjIRkk4TqLNSUlbK6tEhThCDLV5EP8AnCIMPRPEzLLAL7uALdYyMhsfmewpvgnX3LNRU8wKdQCTuxd+baRY8HmqVZCUEg66N5RkZDaqVEkncGyw00uZYODy/mC10oBdVv8ASn7xkZFKiiW7A5kmW5s3JzGoyMjqXsHs/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jpeg;base64,/9j/4AAQSkZJRgABAQAAAQABAAD/2wCEAAkGBxQSEhUUExQWFhUXGBwaGRgXFxwdGBwdHh4fHB0aHBwaHCgiHBwlHRocIjEhJSksLi4uHx8zODQsNygtLisBCgoKDg0OGxAQGywmICQsLC80LywsLCwvLCwsLCwsLC8sLCwsLCwsLCwsLCwsLCwsLCwsLCwsLCwsLCwsLCwsLP/AABEIALgBEwMBEQACEQEDEQH/xAAcAAACAwEBAQEAAAAAAAAAAAAFBgMEBwIBAAj/xABCEAACAQIFAgQDBgUCBQEJAAABAgMAEQQFEiExBkETIlFhMnGBBxRCkaGxI1JiwdHh8BUWcoKSUyQzQ4OissLS8f/EABoBAAIDAQEAAAAAAAAAAAAAAAMEAQIFAAb/xAA0EQACAgEDAgQEBgIDAQEBAQABAgADEQQSITFBEyJRYQVxgaEUMpGxwfDR4SNC8VIVMxb/2gAMAwEAAhEDEQA/ANcWwOwtQwuJORPHw4Y3IvUmSCJ59xX0rhOLCWEhsLdq4sZGROfuKHsKpult0kTCKOBU7zIzmfPg0PIBrtxM7OJ791QdhXAHMgtJFAA2FWEiR+Evcb12JGZKIR6VBMmdCMelV3GTiQZhhxJGyE2DAirbsjEqygjEFYQqi+GXuV2ueay7rRk1buYZatoBAiX1N1D4E484sO1IpoC9m9zH6tuzBEpRfaiBYaL+axsf1rcXbWOBF/A3d484fNvFi8RLNte1crU3klTyIEoUODKwzBTHq3Vu49KGurNRw4yIO+yus+8H5lnoiXWWJUc2p6vVUuMiTp7EtHB5ljKM3E7HwXJFt9+KZrKuMgQroFHMKphx3JJ+dE4gMyaSV7WUn5VG0SAq95TnxjrzcVBqQywoQyhPmFwQW/SpFaCXGmHYTrAdRNGoUANb6VUorSx0uOZdm6lDbaeed6r4PvA2aR2HWUFx63O9vnVBSREP/wA6xTmV/HUte/PFXdDiEtocJjEL4d+1KskywrA8iFsOu1XRdsdrHEnxUulD8qIBzGM8RKy2HW7E+tVsMPUIVfCCgZjUrYjCCuzOk0cdgBTKjiKt1hwKaDnErjMmjjt3oZaW2yVRVS0sBOhVcyZ8WqyicZwXPaigDvBkntPRe1V4zLcyPWb8UQdJXvJ0qhl50QBzVCZIgXqDqeLDRs19TDhQdyf7VwRjzIclVzFbp/ruXEOUdVQnjSCav4W3kxBtU4jKuFlc6mlNvTirKcdJZWufnMikwMT381z3saw9fXXe5K9RNeg2IvmiR1R9nzylnjbe3c1GjS9CVKw5uUjmJsWSfdgVZfN+LVTi2MXO8YlwABxC/TOeSws11Ojtal762Tz0jrII38GFY89wrBvFlMTE7D/YNM0017c2dZn3aIs+cQT1LMqppjnV1bv6VZdMituVuIKrSmt8kQv9nGCWOOUxza3O59jam0sAyFPMJqQ5TMYsnziSMuJVY78mkzrbqkOV3RXRI7uVaR5h1PHr2lWO+wv61fS/ES7eaba/D3KkgZh/LvEdfOUf3X/FzWjZqNi5AzESoBwOJUnkiJIeK1jzbn5UNdfUy7jkfODsuNRAz1lZ4YD/ADJ+lMpdWy7geIyGt+ciOUxt8Mv51fAMkXsOonDdPtyGvXbRLfiR3EryZe67MLirDIneIjS0IipDEkG3rtUK6PxFf+Ozpgy7hsxmjW6kSD3FcalMoaF+Us43PQ8ZHhuGt6bfnVBURKmg+0p9PgW9/Q80CwHuJZVK9YaaOgYhcyrLEb1OJ2ZDKdzTQ6RYnmMAWkC8IFnYqmZbE9vUzsT3UK7mTifXFTzOxPNYqeZ22e+IK7BnbZzJOo5qQpMnbBOM6jVdQjBdlHHb86Ounc8mcV2jJg+VpJ7F5CqkfAP80xXXWsqtyDpBeadOK8bIraT60c4YYMtZcrDBidice+AljUsr+4FL3bq19RMq2kZyJocWMD4cS673HArF1Oo8sc01bYzmJ8+LeFvEAdkPJXe3vau02lVMPH11q2LsPWNWUZouIjsmoi1yzXH5X5rRLrnAEDsOeZFPg4MUsiFQZALflWRZqjZeagvPaOGt6gCekzvNcrxEd/CdCi8qDxWkqZXAMk2YOccQZJlyyJrlA8TtahkFYZWDHmXJumvIrD4hyp5qtoAT0lXO45k2SCbASeI0beG+9hQ1fYAxgB4dhKE4hYdSYnFyGOGE6bdxx9altUNwB79oxZRRVXkHLQT9yjaa8ocvGfOoG1GArzkCRVZdsxu6xsybNMSsniLAww7bA99u9vSqWautn259oBaVIw3WXsz61juY49BcC5D7UYsqjaPvJTQg4azp7RZfrEaQrpvqvqDUs1mECgAzVGmGdynjE5xPW2tbGEFV2EnBpje2zEzV2129fpL+R58slmWd0VRuLXB/MUWiwIMEmdqDvbO0QmvXUDMYrOx4uB3+V6l9YOmDFjpGK9RL+FlLBAwO5+tqzaXZbASeec+4idNFlJz1n2ISTDMzxsHi21Rkb7+lD1etsB20tz/eJpjFoG8YlbF5mjg6bq1rlSNx+lNV/FbGTawKvEtTW6JuTmRYIuU1gG/F+4/KtPR6sahDuxkStDOw84xC+HzJ0At579j/AGNHfTq3TiEMvYbOYnbQfJJ/K3+eKXallMgg4lPEzDUaKBxFG6w+A9Z3ljvE90teuys7idCM124SMidCA+tTvEnInYw/vUb5G6diEVG+RugnNc8ihIX4mOwAF/zo9dTv8pdVZoCWZsQ2mYlRq2C7A00gReIP8TWG2r1hLHhYktsASBc1d2IGYtqbCEJhfL8MhUHYj2pBrVWBpoyATJcQYwN7Cs674kmdgMdWj2i3mWHikNkhU+9hStjam5gKunrG6kSv80kgwGHEV1FrbsBx77Uf8KzpmtjnvBMQGwRKuAz3DOrBWCgG245+VD0fw+1cszkfeXsAGOIJx+cYaQvG5kG4A0KQR+Q5rRsNZyHzGa91Kh1x9Z0eljJdsLM0d15bm9LvUjHdV1AknWFx/wAn2gLIvs7xF5fHnBGrYAnze59Kv4eafEHBgRrVLbDzD4w2Gw/xBWZBwaBVqHRTk7jCms2EY4E9yzHxyky6VTfTvWhU+5d1kBaNp2rDObTRCMmQi6i9rc/Sl9Ro63cO7HiDUE9BF9er9wkcV2sNlHmtVdW/IVUyZo6PQo4LO+BK2Z5vDgzcpaScjXq3AHFzTNQ8JAMYJgLVBbAOQPSNGQZ9BMjCNx5diO1JXmhW4PMXIf0gHO84y2GXQ8ayM2/AI396bpNZGRyJJFp9pF9wwUqqywjUb2A4NMbKiQcS9i63wjsb6TiTARSw+WEqFvcKpuLc7W3qrVrYOkwaxa9uHMBZNBHJG8cWtV1WBZLfMXNDIJUgTcVNuMHJhrA9Nth5BMqK4CnvuD7+tJ6gXqgZBz6SPFUnDnEuGWZ7uYmA5BH+KQIssQu46d4XfUCFDdZ1BBiZn1FGCgj0sbU7pVQHxDyZ1hUDGZxmeX4wOG0hip2GnYg9r04bifzyvhVFfK0LdOYXFEt4sQjUHbzDcfKsy7Tb7d6cCDLqowDmFsyKxjhQ37mtXR6i0OK25EWYgmAsWUcHUvbnv+dbg4l1BHSCfDRdgzWHrv8AraowsJtJ5xNLFefgp7eukzoV0ie6hUzpDicWkalmYACpCk8CSATFnH55JK+lAFiK7m9m/wBK0KdMF5bmHFQAyes5y3BRRlVU6ieLm59zvRbX2LgRXU3kcGEsflZ2aP4hSyHbMuys53L1gXOYmliaORWsQb+U7f60ylyE7WhU1GRtcSl011NFAghUnSnlIPP6153V2eC7Bek9BXpxbWCvpD2ayLiMO/gN5iNt+9I1jTnzgcym162wwmfZLmE8DMcUHR1NlF/Lb1p6jaDlTDuBYOI1/wDNsemNFKkP8RHY0+uqG4ARRtKcFjFjHZjhjiWMcZ1q4I08G3NhRDqUDHI6S9OnLLl2wJdgzRWldljaPuS1jc0lqLkZuOsU+IU1pWMOGPtL2HzyRo2ZSFUHc+tQL7dm4LxMxKriPLCc2LjumliNQuTv+dF1KiwKM8GSmmdnG0H5wHn+ZSCURNGGR/gcDzE+9UZSuFQeWel01YIJ7iW8D0wdSA3KEgnt770XwLd49IlaX3kgjEN5vlMWsTNJpAsthYgelHuurqG+ztIrWwjYso/d1j1vCFMjLYuRzbg1hf8A+gHikBOOmYwNPlfMekQI/FxfiO2lkTZyex9B6mtpAXXfmQlqcADrJ4IWhjaKIaFPxM2zC/pS12mDNn94VTiC8Rl4dTeMnw/xg/qTVFV0J29JDYJHMpR9QSxFFjILAEeUXJohsc8rxNGm2vGLJqfTue4ifCa0jClW03tzbk2pqqx/CJPUTC13g13EA+8DdUY7ENGVXwxckgi4N6rdqgMCKpfXW3OZS6elxQXSGBNr3ZvKW/wKBXvtfyniBscXPntCUSYyJQJmBu1gUO2/YDtQtctla9fKeISypSwNQ5gmXPMXh2IcyLvtqG3t7VjnTMnTI+pnpK/DsUZAlhOucR/Pf5gVXFv/ANH9Zb8LSe0FZz1zidNvEYX7jamNPp2sbzMf1ieqVK+FWV+i82nnmYylm0Dkm9el0tHnGO0R2KBH/Dxh+D9K1ZViVnrZeL/DUTvEjTlmPSeNZI3DKwuP8H0NYPtiUV1YZEtge9WCkzi4E+vVwnrK7/SV8ZjVj2JGq1wCaIlW7pLDcYrYvGCVtw0h9FI0j2APPzp2ukJGBlZ3BGoPmQqPzJ9qLO8Q+sA5hnUWFxyyOxKtZAqjgH2772pTU4Clj2mVcjPfiPeeZv8Ad4PFC6/a9uayxrA2NveO16Tc21jB2C62gNlmUxk/iPwcX5/SufUt0UcwzaDHI5grMsHluKkDJNplbYaCQT6bWrJ1DWEcnP0j9FF9CkhOJQxOS4jCktGxdByRyPpQK9G9vIx+sYGqqcYaUcbjkxZEc4J0/iFWsS+hMgwv4dVG5D1hPJul8DpspJN7jzbir6bXjbi3rELltBlzHZIsbGTTGVC2B4IH+a0DctgwxGIk+zYd8zTqzNZIbLGrG5uebW9L1FVVL9DFl0a539oQy/qlMOVWWIstgSL7b0etlTgDM1Fq8nBxNM6WzRMcusYdo1UWVjax9h60VL1sbBGMRS2tquAc5lbqnMlwcbSiNS4IALe57UT8Qg4XrLVI7HBPEQcw+0Kcg+Yab32229BaqtaxzGaqq1YHEYOkM1+9l0kYabBrfLisi7UlQVt6H+Jpa5URFaocxsw5jdwpFu3PahaIUX2qCP8AHE84zMp75/ee4mDBLDIFA0ru4T23uSON+9ejS1Hyq9pYI4IPSAstzDBZhJYOUkA0suxDW43I3tUG9SQpEN4b1DI5Ekw3S2GdHw33h7ljqC2G3pxQPFoLeEW59JzC0DxMcS1kn2fRYQSBNLs26SuBqX+kn+4qbtNvQqh+XtErmawHJlvCZJMD5XUb+YBv8ClKtJqVOWb7xZKm3AmBZklcyK2Gayl/OLafLzzz9K67S2E5AjWo0deNyvz6TPup8wlCxxxwSIzSC3lIB1Dbf3oumpdc5kU0Go7mMvZI08GOigxCui+V2DHVzxa3uKvbpw5VXHcGaIs3Kdsf8wzUyo140kW5BjI3KA2Jv2b2NNkdT9vaBC7eAefWK882DgW8mHFg7BRYg25u352pK6oKvlUE57/zHFexuQ2JUxWTRZoGGHCwGK3AuGv3PrS9lprI21jgc4lWQEDe2eYuYjIswwEniKC6j8Ue+3oV5omn+IoW4O1vQwgqyuOojfkGdjELrTyuvxp6e4r0dNy2jI6xN6ihwekZoc7TSL81ORAmhog9N52+Cn8KYbaij3NijDbUD/22PrtWKSGGe8y2UqciarEWxBvHiCFBtaPRYEWuG2O+/rUq2/kGQGZz1lsvMik6RJsbfha/v2I+VVZ9oyxwI5SzEgMIHycLI8jTEGU7aT2X2B7VpUsjIDWQR7cx64MgAHSU80ESOFHIIDAbEBuGBpgdJVCxGTLeIjxMS3WRJE9JBZv/ACH+KgDmCyp7TOMdmMUmYYfWg1BtyG1L3t+RrP8AihzWcdYeio+KG7Q71hhcVifKkn8MDgbEf5ryy6uuk+YczZVaRX08xgXI4CgEM8w1G9kYX2Atc3+daa3VbRcD+kXYMfL95N0z0vMMZ4kRASK9tZ2ZrbWHpQdbq6Nu1DyRO8Vwux+knn6xxLzSYaQCI3Ks1jZR6n2qaNKzMrg4+QgyaVGQMwtlGFmZSIkMhS51Wspv2s29a4GBgQLXD/txBmY4OSIh21ISN1tw3pWTqdFWDuPGf3kaj4r4KDAz/ie4bM5NNjJf2I2rKNIB4MUf41Sxwa+IeyrL5GQMYEkU+4v87Girob/zJ+80fGpdRjI+kHZr07gmkKyI0bjmx2obai+hyphlrLrkciFMtxq4WJYY3JVdlA+I0B0sd9wZvN2ESvY7tijkdT6SHEQR4s6pommCt8Ia+kj1UHb61u6LTeEhLgkn35EQu1GpUgKMD94jfaDClg0UYG4BAFrCh6Xi48nHvGKNWz5VhzLuRdESxxrL96EbEXCgXFj2JvvS2t1unxhlzmaHiWfl7T44HGLioYpJGaOQnVInoBc/KjaE6Q+asY/eCcn05jLjMDEIpIIyUjkGksbnv602zHOEGFlgpwC3JibBliYCc6JSzFSQALbWv3phuuM8yit6iSw5o0kdw7K7ny9ufes0hy+GGfeP7lC5HSaFiMwljw3gtOkcoUWc7/PivQKgRAuZg432bgOMwRD1toYILMI/iAbzE+o781HiAtiFOm8uc8wJ199pZZliwmsDT/FLLbc/hAP7+9VsfI8vEpUmxvMI8fZ9m6NghrG0dyzNe2rkgau49O1RQcqZXUAl5WbPstld3kkDi91YKQU2A0ahubne1V8WsZyf9Q4puwMCK2atilMIw8MjBka0qWPihjqsTft70NrgEVvXp6nMKiedg3aUYsLilcDGwMY5kNySt7cG1jsw2qo3EhmhSylSqdoOw2arhJP4OIOi5Fu4PYm3xD2qrkE4HaUTuGj5lPV6zlRpVtVgdOxBNhex7UvqNKliluM/pKbSnQyr1flawWxcICupGu2wZTsQfehfDrrKLhWTkdodLhaNjyODFRSKHBADC9q9arKwzAkMpwZ99p/TmlxjI1uu3igdiOHPt2+YHrWAjebmZl6E8iE/shxLth3kbSInc+GALHy+Vix9yLfSltVqWpYA4C+phadONme80ATe1I2a2xiyFQccnuMevHaGCAcwL1HHh2QGVL7/ABKbMvuGG4pU6qmoh6twOf8Aqf7n6xvTixjtH3gsQQeEza2eMfFJszWG4F7X49bmvR6T4laR5xkf/Q/kdc/zKW1MGxjB9JSfq7DtL4BU/CDYstwCAVvvbg7+lHt1Vu5fDx75/wAyi6Xglj/e8WupejoJJmmSdopLhluoeK4PAK2Pbv61n6zWvWT4q5B7iNadCyjb2/WMmQ4zzGNyL/CbeteV1HqQf9Ry5MrkQJ9qOVkRJMCdUbblR+E9z9ac+G3jPhHvFkbvLH2TSTTRvMWBAYqL9yORTb0CvUBk6gd/eUvtDIBDnVmW4eQrPMfCeNgC0bC7X4U+ta9lxrrNjDkenMSrUs2xTwZFjM7EaAYbYb7nff51nDVtYhZSRz3/AIi+td6mCQTgc0xEkcisVltdrMOLnnfke1MaXUFwVY5GO8Rqbkh+R1nWa5TEIjPJIERRdwi7/MfWmLNFWxDk4HoIxp7dM+UNfJ6HPSc5XPJJApiDLva/Hl7X96z76GZRtHTvNpHUHBxGHPsvfwEWRkBBDPIw8wHoLcntTaaTbWK7Pnn+IBbvOWT5YlHAZbG8kbxwySRBTrlY6SGPBUG1yPanK9JUCHA/WAZ2BbJ5MF4npiSHETtDi38WVQ/hqgKsoNiGAN7++170Q0J68y41GQNw4/vSU87ymfDFmWMSRk2842va5AG9h70u2jVSWA/vtL6dac8cS3jNEfhrJIYmdAwsLpv2FZGv+Hqh3jnMbS7gnsJCce6qQsiv6HgilEXJVVJGJRNTWw3EED5cRcxua4kX8knN9hf61opcCNu4RryYziQZLmEWImtPdZACoZuAD23rSRwq5YxC0EnKyrn+OjaRYFJOlgAVFh6G/qKnK2Yx0hMkD+IwHpqGSNX+8yIXDaVl2Ryu2zjhb0cVIVzn9YFrHDYxx7RN+5zPZYI9RDeZ0JNje259PcVQJnj09JL2Y5HeFsl6IneQti1ZYwCWYOAQRxbY3vRkq58w4ir2Ht1jm+Zwpl0eHLksHa3mUSMb6gSL73BtXZUJx0hErYWkt6STByRlY3iWBWRSJEZAGYtY2Yg+u97UJXJbB4x6/wCYYpjPvC3Ss0ZPhkW8zOsYNvDIPYfym97epqpr3nzAdc49/X+94O07OV+UjwssxEiPEHRXIa9id/UDj6GsN/hGq5dGG7OfnGjfUxHbImSdY9LNBL40KM0DEmwBJS9yA1u1u9a9NpKf8nBgbatpyORJOjsLNJNqhuALaj25qlj7ZbcMczR/tFxBjy5r2N9Iv9aFp2DXDHof2iieVwfcTJcPmjBQNR/OtAWEcTXBDcz9QOoIINiDyDxb3pWY4ixk88MT6YVVIBcIq/DYksxA7XYk/Wsv4krrYA/THHy5zHK6/wDjwOsLY4MLtHtYbr6/L6Vk+EyMX052sBjHr/ff6SU2nyvFHOcyWSKS5NrdufpVdEoFoDdI7XWUcGZvmuayk6YWYR7FgtwGtv5vrXqamGTgcRzU15rDZGR6/wAQt0rjVZjO8SSNGV1eJIV0X2DX31DYXB9jRwxXJ/czPasOAuSOvQfaaFlOGTHRDx31DUy2TdCLsNPmG4sQb97VdF8QbmPeK6hvAbCDt369BJsrymHCifwryyOf4rSN5jYDZAewFuPbmkdUrsGFKg44OeuPQev6yEYsV3HAPIx0zIcwxkGIjkjB1WGlgduRvzyLHmsXUaEacLYgORj/ANPPf94z4bq2G7xe6RxkOFT7vG/lViQCd9+fnvUfFa7XdLl/pEstYAKwvj8qV8PMGAvLqfUfw34Iv3r0GiRzSC46iZtr4fjtKeQ9Q4do0gYg6BYE2F/9ay/jdbEI6A4HHEOtOScwnhZYSxjBBD7HYbfI1Hwtk5Q5wfWC1FGBnE4kwriYAyAINrkD/wC081svvNgGcY/vETp0aAbsZMkTPIySHKt4TeXTtcepF7H5Ur8S1r6dV2qGye/95mjTpS2e0gz7qTxQNtJU3DD4gR6VkHX6u/hse2AR/Mc0+lSo56z3Ls9ixkJWZiVVwDoLJq2ve6n2sR7VqUWXBB4vI44/3BW0Kr5r/wDITytg8Ub4RYwjH8cra7A2IPlO9r9/StTxkUAdMzOsrcsd0DdTZnJh8bF4zvBhtJVXWzB25843sPe19/nUuvn3E4HtCVEeGQBk/t8pKP8A23EKmIhRlw7kFTcOgKizH/1EbkEbDvVLXA/OM8/oPX3E4omzg9R9D7fOSZl9nWGZpCkjxFyCgXdUA+IWJ3Lc87bfXvwtZOcYMGbXNeztO8R1Nl+ACRquoaSOLvqXbzatwTvz6UoaqFfyoD68dx846umvavcxxjAkb9SwyDUuGhkU3BBTz+9wVsB/3UcEgf8AEox/fp94I0hThmOYIbIcFipQsGHMTncujHw790N9u4uR8qpZyRhf8CMU2NUpYtkeneVIYMYMTHHPFpw8CsN76XtvcE/zbG1ERnBAboB9DGrbaSjNWeW/Ue30gSDFyeKx+6vFdtSqgZF3O2oDnbe9LWao5IyAf0nWVUbVx1HXvmGOusVjIsCiLGTh2P8AGmG5BBuARyq3HxftTlJYVYzn3mS+w256TP5umMRJIpZWi1KCC4tcHcWv7G9vcetVVsKeIytfiuMNiFssLwTiHSJG2sbkFiO5N+NqE1wQbiBiGavbxkx76MTGNNKJozGrx6UkAU6JF72BvpKm1/6aZosJ5iGpAyMdoLziTE5S6JMFlTEF21Izgkg+YEngkFT9T6XrmL1jK4MshS088ShhurWDBlLIgN7ar7f/ANN6EzKw84x7ZzGAmTgYP2jzl2bYWVA6lSS6Izomk62U82+IeW16z9Tp08PxFPTHHzlNtgbb8/tBX2mdJYvGQx/dXR1TzNH8LN6WvsbehIoeh1KIfN8vl/qCYAmY6+DaMlJFKuuzKwsQfQitXeDyJr1U+QT9D9U58kcWm9g3xtewVO539ePzolFXmyw4ExlrPeJXTSa5X040zXDaYxGNANxazhiB6Cra3Q/iazhskZI/xDC/Z1XEfOn8y8RSpNiv52/yK8futB2qceo7/wDv3hbqx+YQJ1VkWhjPFwfjUXt/1AfvVGKgBYai3PlaJk+AhuXk1KgUk6O57EjvatLSavzbXhmZh0+8q4HKhjcJO8TCPwRqjufiuRsdR2UgMRvzW6EDLz2ijatlYY7xzj6jw0Xh4UEqn3dRpRRqL7WIIPxd7+verWOi+THGO0VFT2Zszznv6RJ65zMrKsbLKHC38XxCHKkcelr299qFsJfzffrGfFIUBTx9o4dB4KVkBYiWNkuVd/OFfh1UdiPlsNhcWoprNgwenofSAttUcDr6+8EdXdDzqqzYVzLGV1G9gyE2tptyLH9KWaha1HXH6yx1Wc7hyIuZYs4lCmdgY92ZiTpsbcNxuQPnR6TvI5xiIvqlVCQsDZl1AurQkasLm7b/AJi371coGGDF0VvzFiIwdHJLCDOSWjZ9Mdzextv9O1IajYjKwHImppc2qQ5lvN+o2aRiTsNtvbbbmhNa7Pkzfp+GqKN2feAstk1TAJKVUgkn8Vuy0TVCsV+bmZiFieJcztvOAJCdvw7b9qBpFDc4hQDiGen+p48vg8OzSNckrwik+/etEWisYHJ+059ILz2UfcxfwvV74edTCmgBt1vYG/Itx9e21XdQycDp0iDthsNNVbPMPiH0TiJ42UMupQTcjdbng3F6W1lzJXn9hkyiUnt1nuf55hsG6Oi/xHTQGHGlLbb97WF/ao0uqruIZTlsdfb0lfCfG09Jmma9SSzzsPGcHUTs9xxccG1relEAJY5/eOqwrQbR9oCwOHM0i+M3xNa59TxVlqA6cZk2apmHPaF8gdhj9EzvGquFCDcaj5QSpNiL2b3on5SA0Tc7wSJrEQKyjxEjYRprV1d0G/OlRs1wOTVdWCU3ABscjkjn2xBUWDHlPXjoDC+ZZRDOYmYsCF+HV5fN6jufrV9PWGqQkEcdCc9ex9ZTx2rJAiniOqYoppo8TE8bRNbxFJDSjhAF40kA7j0+dLajTVWWE2L9R1MbrLbBsI+R7So/2nLIWjSNVQgixHbjcg8n5UVCqDaowPlJGmB5JzEsYWXF4uT+JIWVbwl5AzbbgMxVRYkHgbX9qqCh5B6xjLJwQMRxyLB5briOJ8RcYoAZrnTq9AF2sL2uR8zS7Hylj068EQdvjFvKOO0fYMJE2yyK4tsSwv8ALa1KLqaWbqMfOBYWKORiQdSZG2JiEXlYdmbcj0O2/wCtE1DkhHQklfTuPQylTquc95mPVvRWISQrBhWeIqArR7keuq+67/S1OC8NWrtgeoz0lkdQCCeZH0n0zjIHRHgl8xHO6KAebja9rjm+9DN1VvAIIMvuCqeZtOCgCgA82ofh0qdoA+sTy3UwJjsZgfEbWELX3OkH9asvwhmGVyB85H/6BTy7pnPWGblndThJMQrgFV8NtCgfDuouSdybGtwAou0rnvDjB53YxGLoDDaYC5wiYYsfhCFXIHGrUbnnbjvtR6x5emPaKXtzjOZ71Hm8WFnjbWFkc7r29mPpfj3+lYXxnQBx4yfm7j19/n+8d0FhYGtun94jbluKEqBhtf3/AE+VeTAOSATj+/b0hrVKHESer8kKajCpZTa6AXK6iQLD+UkEe1H0wZnC457e8MtuV80V85w4wmHw+WxqRiJwkmItubk2jhuDaw3J3tt/VXrn4AX9YmnLF+w6Q9/y5Jh9L+IruU0gxRlmWwsbH09WsPSufy87vlgZMqjbsjH6mLmfZRoPiSESfgk8NmZb9gzG1m+VCZ9i8fL5x7TVeK+08Rq6elhR4sV91ntDCkJeOW0SICQmpGbVJ8XN2A2Nha9FpsLDJHSL67S+A+1TwY8zRvKytBOmjUNYHdeTYg8k239L1aweKNoPHfHB/UROtgmdw5iX1b95ixKvFgi0pGgsELxOhNtMhuQb2HNrWFCNQqAFefuf1zC1ClyWs/xI+scly1GImBiL6EVYgg8JdmLKo23ubswOxsBRbLAo94OnSmzoOJ5jckWHCxQYZw0VydUjLqF73Jt354/SlbtOzkMDxGaMI2CMGInUeRS4cBnKMjGwkjcMtyCbeo2B5G9D8Eqc9RNevWZTZ0I7QLhIALXcIL7sBdvoBTDKCPNjEVCNnKiVcwxtnBVm8u2/f51WtR0AwJ1pFfO7n7S1DjkOgv8ACXBcAXawI2H61fHYwTXnGVML9QyQ4wtOilFHLWtx2/agDxBYT2MD5Cg9ZB0lg5cRLZNRVB8ViwX0BtzV7KmtG0cRe7WLpxnqY4t0qjs743GOY4180caFbDmxdjsfperUaSrTqQPriUGse/zAYHvF3NupkZIvCwyQYezCAKgMjDUAzO53J72+d73o5znPSGTZtPOSZPkEEONlWEhwxN1aNAl7XOnzAqdtye1iakMGOCP4lbVwvBhfJJfvmIiePDfwo5NP3liGYaAWJaQAXBFja1uKkWnPmAwP71lTWoTAPJjzl2CLpLHCwkj0N4ZkiAVJGvspvfTzcW2uN+1UqsW0EV9PXtBNUaCNwx7QPhOmJ3jInxjw4kNbkvGW0hlZGbSSNwDa4uCKg6cLjzEfXrDfiNx4QEfxFHrjxhLJ9+lYeCoCBEuGLfCynbUD3NhuLbb1JyXIbtCgoqAp3gHpjJ45VMpIaz2034tY7g7GsvWah0YJ04h6ACZpEqYQQmQxRo0cZs6+Vl2sPMttQueDWSmocWCtTkfcn5w5V+5iXgseZ2hBcGRVYG4JIdiLgH0sNrVuPVXs8LPWWVmBLgcCE3Z1YAPYkEqLG5PoAP34pGz4Zt6xhdSGnkHUs67CVx/3GkfwwXgQ3h1nqohCPrbEr/8AFJ+dj+9R4LZyCf1gzpaT/wBZ23XuJ/8AUH/iP8VcJZ/9GVOjo9IEzvr7E6TeTnbj/HPyrT0FQ8Xe4yfeZXxCpFXC8frB8GNjKgtqJO5JI57961rLNzEnMBXpF2jiRZjHI8oU42KNSbxhA5UfhtdU9rHnftTJyT+bHpC4wM7fnHLGdaw4SAQpJ48yRizgeQt63udu/ej23qg94omlexs4wJk2OxryuzyMWZjck/749qzt5JyZp7AowI/fZr1oY2EErXvspPcenzFYmv0m0+Kg47j+9v2MvgWDaevaa5DjiRdgrgg2bgkf2I4rLbW2E7GVSOxPB/X1ihqC+0ynPen8T99lxpkDssl1QDz6NA06QNvLcrbklSeTWpV8SV0CHhsde2f99frDpVge0udMZws+HcCQBrutrny6l2YAdue43JqXTZYrP2zj69cQjYH5faDcbFI+H1PJGxR940bZF3Cn1JLfpb6NpsdNw/8AI7SwDYA6/v8A+Rt6czcYbDKifEfOQey8C/uxufpTIsFdfHH9/mI6pTdblu3H9+UYMpzBGuxQRlmACgW1MR22FDXUBvzDuMe5idlBHQ5/iXf+JN4hUtGu/lGrUbW349/0q/4lEYKSB94M6fKbhk/SBusuknx0aeDNHfxAWZwD/CIAZVOk+YG5B25IuKaGLF4OYNbDUeRAmEyZopIo5UeWZ3+IuNlQMFBS2nRoHnbm9hfirbNuJcW78nOP7/cQxnWR/eS2lDGNGh1CAI6k35tYlbGxtQLambzL1EPTctYwTn9x/wCxWzH7O8HGBpbEKyn43YMhPbUNG6322ItSV3jV1s/Bx2xjj2PrCpYxG4tx84syZN4im7AAHSxVb6T7LsWHrbtvUALtFgb6dP3gX1FrB9tZIXvPMD0T4YIcrJ+LyXItwNzYj5VF2vCjgcepmaNWxOK1/WcY/KBoMKAqCQSrXH1/bapr1Abzk9JYa4KNti4lr/heMw6BMNGxv8Olk0k2uSSTYfWj1mxm54iHipa+5zPstZy5hd2udmDAnWSLny33B/bigup35U9fTn/2e30eooXSDcAVA9sY/iHMN0IBGDLKUC3KRkAhAeQPNfc7nc22rRRGCbrDj+/OeZ1XxGlLiKFyvz/bjp85507gwsrlFSeWx8MlWWNRbSb6W73IO/8Apn269KfMw+R6CXGqa7A2MB7HP8Rjxc8CxmDDxxYfzeYRiy3PNtItfa17Gr23C9duOD1la9TXS+TziAc/6oaBwmowqqgKqOWNzuSzWFySfQjirivaVxwB2GfvNCtktr39c9z/AB6RExGfyLMrOXILXOrc2PPJ3+X7UUr6mXFoUYAjrmuNizHAKjsfvCW0Pb4kvezfLn1vvwTQn1C4x3HSQunYP7GJWA6exUEoUNpWS2kkXDehB4vQdRZXaoyuT2+srWjVsTniM2KyDFxHwcRICkignR6X+G54Nx/g13/54V1YLz85oaXZehZm79Mfz/qU8Rg0EthIFCDT8XmJKjc7ggKeN7+najWIAQCemJVvKxCy904JXQgrG80RBUlwzaAQX0jm5Hbb9KlBklBiL2tgBjkf7gnqFnEjTWPhyMbMBtcbFDbYMP1570naoZz6x6l8IBAzY0+tVFQhd8ifGe9XFXtKNaAILGMvLq1HSPa4PsL8fOtCtNiTFsIstyOk9bFXNdtjq3YGBGZ8HEY3OGw7Sqw/98wZvD7kEfCj2HNzccHtRjjHkXPv/ekrtww3tj29f8wVHlr3uRoW3LnSB+e/6UFlJH+YTIB45g+dRcgEH3F7fqKqOJU8yJr3BBsRwRyLVPEoQZrf2fdZ+IvhSkBxz/8Auv8Acf6V5vX6M0nco8p+x/v6iFwLR7j7xyxShgSo1Nb8PI79qzl3btp5OO2P/f7zKqSvB4EyTrrI2gf7zHdVY/xFW66Tf4tux7j13716HQ6gWr4Vg57ZH95lLPL5l6QYuFlks0YO4+Ik9/X2oqlUOH4hRaw5Uw+cWIVbVeS92DFio1Cw9LtsBYCw99qYJVl8vMoNxbJ4l3F4rEzYfBFAFW051E2QKsiglzzsfmd6FbSPDUv05kWamqhnzznHvk47QJi8wnitJHJHIqm3lvYHte9tqDVp6WbgHPuIOr4itnk2kH3msdIY1FwwEkw1kHVov6dtzYitJGrrGCYpcHsbIHERsyzDE4R8XjcS7NpHhYOw2LsDZrbaQibtsAS3rUqwbPPtJbhQoEEdP9Q5mMTh8TKHZdKqNflR0JsT5juxuTf5drX5k24IhayrhlP2mx4OaOA+CigzsrMEJNtJN/M3wm17Ac2HzIMEC8ARVrDZyx4ETMywyiVgiRJJC9nijGm11MgJ45UGxtby2rO1dB3CxByO33mnp9QteneokgOCc+/AlTCRyzxmVFYefkkAm+3B7cDfas+xt7ncOP7+vrPMLRcALF45/SJokxMuKRZhIrBxdCpvZTuFsPMLKbkXGxp5akUYHP8AfSHtXCnJyT7ZP6xvzPHBgAlj5Tc+ljuT6EWq+oJtKhe0yQuDzAqZsbEKLNFexNr7bEXHe1ztzaqCw1Njt2hkyoIzwe0jkzWTFI6Ek22035Fr9/Xff+n32PbaWr3ExjT0ZsAnGUdWfdVMJsE4BG1r7b/Ksq7QeO4t6kev8TaO5QU9QcH6S5jMys1hbWQdOq9r9tVu1+fY06MMQRwJh142gt68/KTvHJik8VUR3RdDIGsxK3IKXUgmxtv6CnEYl+gPHyjtGprpBrJOM8HH7wT0dk8GYY5lnLKqrulyrMwNrE2uLb378e9K6u9qcAdzjM1W8wyJs+UdNYXCAFI0UgbG2oj6sSaT2CvNltmfp0+nP97QbWu+Flj7/G0ioSGBP4rEbbgj3uKV0vxEfigFJIOQSft0hWobwycTPPtFy/M58STh41OHAsjROmvje+pg1734G1bbaystjf8AL/2WosFabQOT1J/iZfPhGjciUyK67EMDqB9CDv8AWiK6t8pLbs7swz05k+IeTXGwFrHUzaNz2v8AzXpTUX1AqCcEw1W5Qc8iaXkALCWKRkZdRVomGoEjY32Ia5B3pD4jWzsG8QA/z8xKBgOVH1i3119nRjibE4MEhbmSC9yo7mM8kD+U7+npRNHqt3ku69M+/vOOoMyOTFE1uLWBFWvLSNXvV8YlAxMlAqIQAzb4sskme0OsxHjxNo09SAoAa3HqfbsyFYnjp7xlmrQefGfbqZ11R0Qpw94g7zKCdV/iA3It24sAo5+pqt+nDJx1H3g6NXh/Nwp/v/syZcC5J8p25FuPn6VnjPSPGvnMjlwpHNv/ACB/Y1MGVPpIYZWjYOhsym4P++1cyq6lW6GD5U5E2DojqdcXHoJ0yKLW/wB8qd7V5fX6NqT7dj9ehhAyvz+o/mFepMEssbISNxax7/kK6glCGB/X+INPcRFwOHbCiTxlupt4esnSANmsAdyNgO29ejpCuu4rnPrKnBOAZI3jTxllwxaC3xlN9udI5Nj6VL2hM7mAEnCk46yzi4hNgEw4YoFBAHxNYvrN+LXIXbfYVF1wXafToJkXYXViKuaZY2GwjBW1a5EJuLeXtbf+YCq0XC18kY4ku2NQM+kv9JJjCqiOKXRfeS1o/U+Y7XH6/Suu0rNyOhmpTqlXhhCWe9Rf8TlSKGOR8KllXZtRttqYDuTvV7EcHcM8dB1+vzma1pAO3qef9Szium8yYiOKMlbhjLIygBRYhFW5YC/xEje1vm2qMwzJS9RNHx8axSoJZV02GkXI3Xe7EH8RHHtbejtYB+bpKVVsw8oiN1Ll00itjZfBWTVo0IpJcsNOppA1tAQDS1t79trqXgMmZD5UbDnH9zOcszCaCJSDtsotvcWuTf03t+dYj6OwN4gbvGUvp8Pb2x3l5MLHpgWZ/BdmOl1ALWYHUNtxqJF7/PmtOioIAXJ80FplJrXaAcDmUY+icRO0qjcljeeQ6Vc383l0l2ubebi4NF8AluOnvBautWIKgA94Jy/7OsfIpfVFEbbRySeZub/AGA3J5oNjUjhmAMAmlc84hDAdCYnCzEkawhF3QFg4te4Xc7E2sR+lSVLEhG4HpNBAi8kQg+BE40fdgCbgMYk3sLk72PA5qoSxxgDHvxDEqvOcwTnfRM4IeJXm0jU2gAWsNwtzc7cbXP6VPhEDCnMQ/DhmOeATK+WTPBIpAPNiDsT6/W9KpcQ+7vM6xQTgS1jB/GXExqBOzcJdmYWv/EA2DW7i+6m9E1dbXVlXGZraRbqMb/yn7S3N1BNIoCMB7sbj9K88ukqQ+b7TdRR1USDCw4kkliH9LG1vpV3ajGFGJYsR1h/L5p7WKN8wPy70jZXXnKmUOw9TEL7Qcpxb4jUMNN4YjClwjEMbkk3W9ubXPpXqPhtla0Dcwz84jqH3vhemJz0u8sCuWVzZbhLG/tYEckjb/WmyyM3EumQuDNX6awUjN4gi0hgNTNsx25/6hxvWOu5LmKkFew9PljpjmRdYm3GefaMeNnSGMl2A9yfr9TUV6Y2Ajv6xVSSeJ+UuoAhxWI8IWj8aTQBxp1G1va1ejqzsXPXAnMozKkSVcmXRJaWOh5jYq4m75j1DIrafFgwy9g6L4gHbyvKBx/TTzuR1YCUr0yEZ2lj7Hj7D+ZVxXVUEieG+M0i1mZUcu3rcpGFX/tqDfWRjdLLo3VtwT6EjA/U5/WcxDJmTSZF+Z8UH9Rah405GOJJOuDZA/aAM4yLLHP8ABxyx+zo7D6HSP70Bqaf+rYhlu1JGLK8/LiAm6HlOlxNEYGvaVdW9u2hgpvv8ud/UV4NKbzz8ohqtalXGDn0/3KmEys4aQy+ISU40beXvcHtS4evUVlSPpAUaxWcdjHnpHP1xanxW3DWYd/Uc9tqydVTss83Ax/R85qZDDKQjg+n1xOIJuvgpu1jud9l+tt/Ye96pRrTVSwB59Txj356/Id5F42gephzPsYFTSo0gcDgVmLa15Ibp2z+8HUm05mcPirSuAb+vuTuT+VbS14QZgNZpF1HPQz3qLCJLHE6zqQjXeJkINwDpubkEb3tx+dPq4SvI6/KRpNJi0Gzn3l7IepJzFIqrrjVgZAHs13Ng24PLAD6/OprNoBI6Tdsq0tjDJwcccccdu056b63aN1R2v4shULYCxWyC4UDUxPr7U5QGXG7JmNrRTY5NYAHt39ZpuWPLqZNDA21Xci727AD4QL9xvvTWcNiZrKCN0zXqfLMW8xMtvHnlW1nvHFEott/WSf09TsAocefGTG67No8nQfeVsnSbESSxCVxFCgVTLGxD2ZiSpuLWO47n2oTVHG1TKXOX5xGTP54MPgGkim1ycRFgNRII18De36bfOpauvZknPpn1gV058TzCKnTMs2bYqLxGQNCEIBFtaqwLqANrkDe39tiBPEOCeIY2ClfL3jTgszkaSRYy8fgSPHIzE+XS1iwJ2tYXtVDWWbOcASVIA55zLOSZ1LNvKojQk6FHxFRxfm/uazdRpBdhW/L6f37xjcqjy9e8c8skZx5ALXtcnjvVqKGU7awB/A9os7Dqxl2fCR/FIdRH052tYc/XmtI1jHnOf77RcOc+XiC8+zaCOMNNIqE+YRsbM3oGABNr2vtU2Om3zcR7Rae+x8VKT2yO3y7Z9IldS43DHDyYiIeJI+xd0IU3NnZFNrNcjfmx+dwIlRbeBknv2kWaLwryWXBHbOflAPTmPjdZY38rWDJIPwst/KfZgbH3tRiRnaYTB4P9xJcfkTHEN90t4bwrOiMbG5Ol41vtcHexPBrFpp/EBlz5lODLpZ4PB6ft/qejDzKFCkGSx1xj44yD+IfKxuPWhv8ADiTgdfSNrqOMnp6+s+TqOWMi0htb+bv8v70q2jqCgL+bMu2M5YDEvQdbzA/Hf5gUH8Mw6EygrpbtLbfaFN/T+VSKbM5zLLo6TPk6+mbki3sLVbY47y50VIGREbqPquaRiznUqkhLjvbynn3v9PevQaahUT5zOPDRD007mD2yxDHVGMZqrJl1Y6CTNAJxNugyRpATHNt2BGqx9DetlqyD1/mZH4lRjcv8QJmmGmjOmfDwyDs2gb/IsGAPsQKUfePzKDH6DTYMoxB/vylLL5sGJdGJwSpfhryL+a67W9xtQa7Ki+x1x84e3TXbN9Nmf0P3xHrC5PhVGqKGJT2ZUXUPcEgmtBakXoJhWW3E4dj+sQuqjPhHvI7To5Ol2JLC34Tfa299vfas7W0sByc5kX0figCgxgdO3ziTn2aNIpRFCqdyRyfb2F6T09IQ5Y5lKPhzqdx6wBgcdJhpBIhN+COxHoabsqS5NrQgZ6X3CaV0b1dYk8qbEi+4I9u+1eb1/wANOMf0zUW6u8Z7xwzvPIJIrh1Pl2Wx1A/KlwrHauO3p0MGlTKZmvhyqxci4JJPtetRXrIC+k5mhfp4Iz7kG/Km2w7k7e/9qYdlVcmWXJ6QXlUUmGxpniZvBVgJVB5Vu22zJqANvan9O2FBx0EXu07s2AesL5v1UMKFGXYKOHWxUYl0DSajc2DG+kkknckWvtRhZkEgYitulNRUMc59I0571BNBFAMLqvLYy4krrC7Da5Fu5tfawPc1DqQPL+spWMv5x07RiwGWvi0VpplOoAloxofTsdr6hYkdrcki1WI7EyjWbTwMSz/wNI30LaQ23Z2PiAH+UjYHnew/vQDafE2KRn3POJdSNu48fLp9Yk/aZECYCo8ukxBv6lY+Un1sQfzoGrUuVx7y9RIJz8570ZkchzLDyLGVhh8RmfSQpLIygA8Xu5pypSsWsII6xyzzwXjMMtiXLa1jawZSxIJKm4bYXPPPG1A1erSoYPJPb/MC2oNXQc+/aQ4NITHOnimxXRYHeNFW2hWvqHruajS6kXKd4wf49pSu87lyP8GWcnniDqIiwJFxGW7DYsQRsOPqRTS1J1A5jFjN0MFdVdZRQ3eJldhqUrfhh8JIvvZh2odjY5XGYfS0b2AsyF/iZtg89kaVpnIkkbkvuR9Dxb0tWfl9244zPWM1JqFdfCj0nOb5oqRaA92N9QGwv24Hmoy2YAAOTENRVvyzDHpA2Wzr5SXcMDub+Ui+21ttvU1ew5XI6xCsYbB6RpxGfQxqw8ZpDptHp8pW/wDULbb8W/ehVrWm5lXluskqzMM4ECYTNGhxCyKWu29+fbnmp3YUOODC48xRuRCM8fiIzIra1BKsh81gfxabX532vVURGzxA6uvcmDDPTfUAeMxTrrtt5rNcH5jm/wDapptCjY/Inl7Fet8ocfKLmexrDKdJOht1v29Rf2/uKWsrXd5ek9Z8O1Ruqy3UcGUZcWhQ3O3+9qpXWwcHEbtIKkZi/jZvEINrACw3v9fna35VqjiJBJEkVcWl0qlhBQzHEAEnFVh5ouUyLLJrgkk1NYMVd0ZewNiSGA961Fbe2VP+vpECm2vDAfUAg/yJYw/XMkJaHGxa7EqW02Y22vY7MPyof4nadtggzokcb6TiWMdj8HjEEcbLe3k1eV1Pp5tiO2xPyq9nhXrtzz2lqPH07bz9e4MNdNSFYAr3uhKm/O1Gpz4Y3dYDWANaWXoeZ7myQTp4ci6t787g+oIqXRLBtaUqFlZ3LA2K6Gw7RNoDayPKzNwe2w29qD+BrCnHWEGssDjdjHymUZzlJUkEbg2PqCO1ZqvsO0x3U6TxF3LAMcrwtdSQaZIWwYMwiHqbIjj091JGzWkHmPrWRq9AwGU6TQp1Qs8p4Mf8uSKYeW3yrEsS2rkyzqZHP0wC+pPKbWuNvp70xXq8rtfkSqWFDkRax2TYrCsxA1xHkX2+ZHP5VqabVIwwDzGhcCfNKkPV8kKtGiAIzXIb22I4/t608Ccgjp6ShdHbzDkSpiOpdIYapJC24BY6FP8ASp229eaLvYmL2Bc57/3qYw/Z9nUzYfEOZR4q6UhRwdK7ksxIG4JawA32NUsKAcnmJ4dz04lzM+oMU0xZgE23MblltaxANr3PuBStVKtcbh1jK4VNksYTqF4/L4Ydn/BYte3BZQLXG2/vTgZlPHPtIdEsGW4xLvUfWEr4URMFVnUAql7evzvsNv1qWazb7y1Wmp8T294p4TOZlcKVGgqDcixF/cb72NI2VF05/aK/EaUd8r1jasLo4SMaY7crYbnk/O99zzSW7LA7vv8AxMDOeSYFzrLp8In3rC62mZiNdtTMvJBUb6L9z3F/SvQAHaCJrLZv4Mzpmd5AJbqCdwb39e/eheUCMhnJC9I65rAuHZsLNEgkAGiUFjdW3DLYgEdtx61DqB5WH1jtFpwGRvmIoZ2TEQCQb/7v7UNKQDJv1jY5g+PEGxINu1FK8xMWHBhHLcr8QBmeynYEf60KyzacYj+j0fjclo0y5MjxjQxbSDqH4rfzD5UqlgJ4Md1Wk2jInOVE4WR3L60IADtsQbEadvrtxxRPEHG0TP2EfmOYVjxUUtnQnWxsy+ne42+dI6q0AbscxTUaEOdwMN550HLicMpjYB18ygjZgR8N77dt6T0+vZW3MpKn0/eV0lfgsw3dZkOMgkjdo5VKuhsVbkH/AH3r0CMjKGTkGPZPeRBqvCBp6GqMSQ2ZPHVTGa5ZC1SNgTQMtzCCBysCxxS8DUrNz+HUWNjWrlKyVXAMyVU3L5slf0+0b8jxpxKEYiNSynuvPvY3oiHcuSIrqalpb/jPEsNkOEJ82GhP/wAtR+wqfDXriDGouA4Y/rPsxwwsTp3PNj6Cwqx5EtU56Zi2W0tYAi/els7TNEDcOsN5bifwk39DTSGKWp3EXOucgLXnQcDzj/8AL/NZ+u0xP/Iv1mj8M1YH/C/0/wATNcyyoMLjms+q4qcGNa34ato3L1izPAyHfY1oKwYTyt1DVNgiFsm6kkhI3Nh3HIpe3Sq4PvC1atl4bkTT+m+uVYASEEeo5+orB1Xw3B8nB+0fASwZWPaRxYhOzBu4NZW56WO7gwDKywRiOg8K2omJTq5J529CNx9Ker+I2ZABlNxI5i/P9msIYEOwF/g5J+RJv+9Ppr8jzfaHS4jtn5yrjMlkwa7BSo82q5HryPWj0WruL5zOGGgTM+oUQbA69Nv6b79v71okgkYlCAoOYIynOsTE7TJIUJUqdNtwbXHHsPfahtZg4EGDkjcOJ7LipZHDOyhQLkagTYe1/wB6JjAhGzu9p4uatIzBbgEjYWsbCwFvkKCSwXHrDUV1u5Zugjpl2OaKINi5kUH4F4c/Pf8AtQl0Fed7ZmRqdLQX/wCIEfXiLubdUu6nwdQYsSSCbaeyAX2AFOHzDEYUCocYMGz4UzospbTYcEbe29VHl4lmHiYMZspz8Y7BNh5kVsVCP4TsQPL/ANW59rfI1cuAvmkIp35H1iquWJKR48mkgWsN7UAXAcTWHw8ONzxp6CTDQlyEV3B2ZgD+h4rK199oI7+npFrNOgYhekbs1zTxgAyIR28o2+VqzX1Vz/nI/TpJprFZ8uZxlc0SfEFt9B+R7UFLHRs4yI2xd+hMX+sGieNvCC+Rr2Fu55+W5rdpJOcxW+mxMMwODKXROF8XEKvYbmldadqSjHCzfMEtkUW7V1JDVDImY3WZT9uGSp4K4lQA6MFJA3Kt2PyPHzNE+GMUdqs8GPVMWXntMZsbXtte1+1/StzEkNk4k8UVUYxuqvMuwRXoTNH60hGPDiw2FV2ky5YCNeMgwmHbX4QAuPMxLEk97E1tPUlfmI+sxKrmbyg/xC+BzuXWpRhLG3J02t7H0qosYsAOR6w7aesodwwR79Y4LJcXpjEyyMGfPuK6cOsW84gKm/agWjvNLTvniQ4PE9+1RW8I6RihYMvrTXWZ7DaYm9QdL6SZI76T+Ecg/wCKx9VoiCXTp6Te0XxHcAj9fWIuY5YHuLbikUsKGO6nSV3rzFPH5e0Z429a0K7Q08pq9BZQfaVoZmQ3UkH2ohUMMGJKzIcgxryDrqaCwJNh3H9xWbqPhiWZImhVrxjbYJomU/adrAF1J+W9Ydvw6+r8v+Y2lent5Uw7H1RDJuRZvW9x/mk2SwHpz9Zf8KR0M9x8sGJXSLtfm5sbfn+9MVXGt8jP1/aBNVi9Yn5z02oUsgFgaeo1e48mdjPBi6cNDYrYkn0vt6961dwEqa4tZtgWh2IOlr6T2I7fWj1uH+kTuVk49ZeyiRoY/EBUMQR5hfTvyPe1SXAaFpQmnrKcUDzSEANIfa7Hc+vapLADJgHVi2IbweWyRC4jZSLjzBgD7bgUPxh1BhEqJOAJ71NGI1Q3KkjdS1x72NcrK7cQlitWvJgbAX1Xvbbttz61ZgMStJ5zD2VZG0zgau/5/L1oe3HEaN5xDGL6ZaLWLNG9rqwPP04NTZSD+YDEALd3K9ZBkOXkveWRnIPwljp/1pZlpUcARmtbO8nXJZZsVIkEbMgb8N9I2F7k7X9qGSgIjtVqVLuY8x2y7oOXSLsqGxBuNVwexAtt9aXa3awIg9V8TrsQpjOYZ6P6JTAs7PIrljceW1vbcnal7mW05c4A7THe1n4AjJiM2jW4BFBs1QxtScmmc9Zkv2tdQLIiwLuSwYj5cfrTPwxCzmzsP3jVlbVptXqf2mahNt+OwFbWZGn0u07j1ksMVUJmwlcO5VgC5CqOefQD1NTXSXaRbcK1jNGMOgC+Hrt+I9/etMV1KMETMLWsc5xOVwMUx/jhjouNINt/WjbVvUMYnXb4fTv3nJzGGO0IPgDmyi4v/UaG+E8gOI5SxsO7r8/4hjp7HTBysh1J+Fux+VdQ1hJDfrL6uqraCnBjRJJamZmqJxIocWIuKgiXBKnIgibJ9J8pNvQUHwgDxG11ORzCOCiZdjR14EBYwbpLRANTBdIv5900soLIAr+vrSWo0a2DK8GaWk+INUcNyIh5nlDL5ZEt79qx2rsqPIm8tlV646xTzPISN1/0pirUdjMbWfCP+1UBSwlTYi1NhgZ5+ylkOGE5UkcbVbrBjI6Q1k2NxTG0atJ9L/r2+tJ3aapuvEbr11lfU5HvDf3145PM9nHKKwNvnak304KbQOPXEar+IKWycwlF1UwGkm/saSOgwciPLfU8uZfmMJtdNid7Gq2+OP8AtLipD0jZhsRgmjMZTykfjsfpakDZcrbucwTadz6TvD5ZhGewEarpFrKvP5f7tU2a59g659ZHhugyB9IxYLKcOq2BXt8IA+XFLfiyT5iYsxsB4GJB1HlQxUYhuVCsGBFrHmjjX+GvEiolG34lrLem4FgEcipJt+NQ2/rY0VNepyzHHygrHd2lfEdFYEjyYaNW9lsL+thtUn4oSOGM5CVPMDT9JaG1RlUN9tr0dfiw6kxoNWRjbKWc4KeQfxcQuwsLC1c/xbec9fpCVVqv5VlfI4YYb+IQ5vcbcUvZqnYYVIaxHbocQ+nVywrpijVRcn6ncmhGy9u+IEaEMcscytietpWHIHyqhrtbhmhV0dSwU+fOTfWfzrvAjArQdoLzXqYRKSWux4W/NNUaJrTjtIexEHMRZce0jM7G7E/7Fb6UrWoVekTzvbMlghLHeuLY6R6qvjJhzLcqZ9+AOSeBRKqWeRbeq8CHsIdvCiGx+Ju5+v8AatCsbfKsQs58zQxHk7AABhb3G9MCniKG8E8iVs5gKN4q8fi+XrWZpdSUfB6GLqAy7TB2GynDvrlkDSMTcC9h8jWgdOrHceYymoKgAcSxJmisfCSQRMuyqBsPa/rVLGOdqnBjVG0+YjOYd6bx0rApLyPXvRKHZl8/WU1lVakGuMC0aISU7VEiCM3x2jYc1xbbG6Kt0DjOH1WJ0+xFCFpzHPw67emYewWO1Df9qODmJWVY6SXF4NJRZgDVHrVxhhK12vWcqYqZp0qRcx8elZl/w/us2dP8U7PFPMungb6lsfltSW2yuOOun1AwYr47pthum9GTU/8A1MrUfBT1qMtjEzrhVgDPCFvqKr5WuSQSw3B7WvvarBlLFuswrtJZU2WWDsvyR2u4bZe6nf8AX50VrQB0i5eQZjhJA5bSQDXIyEYllJEjwmKkBPm49earZUh7Qw1VidDLseeyqLk3F9tqA2jrPSM1fErQcNL8HVPqbUs3w70jyfEkPWEcP1SezH86Wf4cO4jC6ytpcj6qa/xN+dBPw5fSE8ZDLK9WP/OfzoR+HL6SwZJN/wA3Sf8AqN+dU/8Azk9JP/H6SKTqdz+M/nVhoEHaduQSpLnRPJoy6UDtINglc5n70TwJXxROHzcetWGmMqbwJXlz1R3oi6MmBbVoO8qz5vI2yUwNGi8tBfiXs4QSvFl7OdTkk0Q2qowoh69E7nLmGcBlQ4VbmqKLLTxHdtdIhmLLFj3k5/lFPJpQvLRZ9QX/ACwjhMHJNYAaU+VNKrPwOBFXsVOepjLgcqWMbU4lQWIWXFjL2iiYgcwXimBBW168rJA7xaSIxShTfw2P5Dk/kL1q6TU8bTCuNwz3hPA5HBNOcRNq1OqOFXZdWtYmP/ldrf1CiCgBsnr/AKhl1BWvCe/+ZYxsyByzSsgAQBRbYsGtc24Og22/beXZieuIahwVwBnrCuT44qdMmsqxOgm17ADk8Ft78caT3sL1WM3BldRUCMpj3/v95htCGvdrAbC5t347+9HJx0iWCII+4nWXffSdJHzuDuOLb7jvaquN0bFmBgSdMlRmDEkqxUAsfMOV3232W4Nh9OKoFxIOpYDAlmDCr5bd9v8AuF7jjfYDb+oUXdiDZzLEKqwvuLX2vz5Sdjb23+YriSIM5E9ZV06hf057/lxa/wCVdk5xOGc4kGJjBRNyN2tY29PSqmtWJzCIxyYLx/TUbna63ZC4UgKDp85A4Dc/tSb6RT0jtXxB0688H9+IMm6XABjILI8sNtLf0yqW3XexJ2sO31WOkI4/v95jQ1+/zHGQG6j3U+sUXyt47hVIB9qWZLBGH0mjv5Yc+0FY7LXbvb5iuVyvURV/glJ//m8X5sgmBJBBpgalO4iVnwO8flIMp4nLZ/xIT8uKuttfYxRvhepT/pKb4Vxyp/Kih1PQxdtPavVT+k50kdjU5EHtYdjOhMw7moKqZIdxJExrCqGpTLre4ky49vQ1TwVhRqnki4xzwp/Ko8FfWXF9p6AzsPMeEaq7Kx3hANS3RDJFwk7eg+ZqN1Qhl0WrfqMSaPJnPxOfpVTeo6CMJ8Ic/naXcPkyjsSfehm12jlfw6ivrzC2DygsQAtq5ancw5eqscRmy/pYDeU/Sn6vh46tELdeTwkYsNgVC6UXSPXvWilSqMCZr2knLGTRZZGDfSCfU71cVrBtc57y2thwKviBM+LVMic6q6dFKTGyv8It8hf96wPBRfzRjYo6mUcQJQfNLoPs1j/9O9iKgbf+okgr2GZWwuavD5PEYr2ILC29/wBwD9BTtOo7OJD17uQJHlqFsTqmxEigiwYO263vpvfi+9qjwt1mWPEbQr4flHPpDeY50IzbxGRDtdWN29ye9GtwJ1JBPIyZ1gsbKhV4pC8Z59qGGcMMciNslTqQwwYxxz3N9en5H9Kc4MzyuB0k4xLc6j871OBK7RIpJiO/v/rXS4AnYzE8liT63qOJ3hTmXOoxYcAc39e9RuA6yV0zmRx5+nZzb62qpsSWbTEdYQwuOVx5W/WicGAepl6iWdR9T+fpxXYEpK8mGVuQKgqp6iXWxh0lObK0PYflVDQh7Q66hhB0/T6H8K/tQG0aHtGV1zjvFvqDL1hsFHmPvSGp0619Jo6bVNZkmeYLIrp4jjY8fWur0hK7jK2asb9olLHZYqk+UbckCgWUlekYqsVuoleDLUk4Av8AKqojN0MtZsXqok//AC56IPyo34az1gPGpH/UT7/l5h+Fa78LZJGop9PtPDkbD+Wu/Cv3lvxNfYSM4EjkAVXwcdZPjjtODhQPeq+EBI8YmdrCPSrCsQbWE95ewuEv7UzXVmLPZiHMFCFtYb+tPVoFiNjE9Yaw0Hc7mmgPWJu3pLVXgcTwtXYkTnVUyJyWrp05LV0jE//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data:image/jpeg;base64,/9j/4AAQSkZJRgABAQAAAQABAAD/2wCEAAkGBxQSEhUUExQWFhUXGBwaGRgXFxwdGBwdHh4fHB0aHBwaHCgiHBwlHRocIjEhJSksLi4uHx8zODQsNygtLisBCgoKDg0OGxAQGywmICQsLC80LywsLCwvLCwsLCwsLC8sLCwsLCwsLCwsLCwsLCwsLCwsLCwsLCwsLCwsLCwsLP/AABEIALgBEwMBEQACEQEDEQH/xAAcAAACAwEBAQEAAAAAAAAAAAAFBgMEBwIBAAj/xABCEAACAQIFAgQDBgUCBQEJAAABAgMAEQQFEiExBkETIlFhMnGBBxRCkaGxI1JiwdHh8BUWcoKSUyQzQ4OissLS8f/EABoBAAIDAQEAAAAAAAAAAAAAAAMEAQIFAAb/xAA0EQACAgEDAgQEBgIDAQEBAQABAgADEQQSITFBEyJRYQVxgaEUMpGxwfDR4SNC8VIVMxb/2gAMAwEAAhEDEQA/ANcWwOwtQwuJORPHw4Y3IvUmSCJ59xX0rhOLCWEhsLdq4sZGROfuKHsKpult0kTCKOBU7zIzmfPg0PIBrtxM7OJ791QdhXAHMgtJFAA2FWEiR+Evcb12JGZKIR6VBMmdCMelV3GTiQZhhxJGyE2DAirbsjEqygjEFYQqi+GXuV2ueay7rRk1buYZatoBAiX1N1D4E484sO1IpoC9m9zH6tuzBEpRfaiBYaL+axsf1rcXbWOBF/A3d484fNvFi8RLNte1crU3klTyIEoUODKwzBTHq3Vu49KGurNRw4yIO+yus+8H5lnoiXWWJUc2p6vVUuMiTp7EtHB5ljKM3E7HwXJFt9+KZrKuMgQroFHMKphx3JJ+dE4gMyaSV7WUn5VG0SAq95TnxjrzcVBqQywoQyhPmFwQW/SpFaCXGmHYTrAdRNGoUANb6VUorSx0uOZdm6lDbaeed6r4PvA2aR2HWUFx63O9vnVBSREP/wA6xTmV/HUte/PFXdDiEtocJjEL4d+1KskywrA8iFsOu1XRdsdrHEnxUulD8qIBzGM8RKy2HW7E+tVsMPUIVfCCgZjUrYjCCuzOk0cdgBTKjiKt1hwKaDnErjMmjjt3oZaW2yVRVS0sBOhVcyZ8WqyicZwXPaigDvBkntPRe1V4zLcyPWb8UQdJXvJ0qhl50QBzVCZIgXqDqeLDRs19TDhQdyf7VwRjzIclVzFbp/ruXEOUdVQnjSCav4W3kxBtU4jKuFlc6mlNvTirKcdJZWufnMikwMT381z3saw9fXXe5K9RNeg2IvmiR1R9nzylnjbe3c1GjS9CVKw5uUjmJsWSfdgVZfN+LVTi2MXO8YlwABxC/TOeSws11Ojtal762Tz0jrII38GFY89wrBvFlMTE7D/YNM0017c2dZn3aIs+cQT1LMqppjnV1bv6VZdMituVuIKrSmt8kQv9nGCWOOUxza3O59jam0sAyFPMJqQ5TMYsnziSMuJVY78mkzrbqkOV3RXRI7uVaR5h1PHr2lWO+wv61fS/ES7eaba/D3KkgZh/LvEdfOUf3X/FzWjZqNi5AzESoBwOJUnkiJIeK1jzbn5UNdfUy7jkfODsuNRAz1lZ4YD/ADJ+lMpdWy7geIyGt+ciOUxt8Mv51fAMkXsOonDdPtyGvXbRLfiR3EryZe67MLirDIneIjS0IipDEkG3rtUK6PxFf+Ozpgy7hsxmjW6kSD3FcalMoaF+Us43PQ8ZHhuGt6bfnVBURKmg+0p9PgW9/Q80CwHuJZVK9YaaOgYhcyrLEb1OJ2ZDKdzTQ6RYnmMAWkC8IFnYqmZbE9vUzsT3UK7mTifXFTzOxPNYqeZ22e+IK7BnbZzJOo5qQpMnbBOM6jVdQjBdlHHb86Ounc8mcV2jJg+VpJ7F5CqkfAP80xXXWsqtyDpBeadOK8bIraT60c4YYMtZcrDBidice+AljUsr+4FL3bq19RMq2kZyJocWMD4cS673HArF1Oo8sc01bYzmJ8+LeFvEAdkPJXe3vau02lVMPH11q2LsPWNWUZouIjsmoi1yzXH5X5rRLrnAEDsOeZFPg4MUsiFQZALflWRZqjZeagvPaOGt6gCekzvNcrxEd/CdCi8qDxWkqZXAMk2YOccQZJlyyJrlA8TtahkFYZWDHmXJumvIrD4hyp5qtoAT0lXO45k2SCbASeI0beG+9hQ1fYAxgB4dhKE4hYdSYnFyGOGE6bdxx9altUNwB79oxZRRVXkHLQT9yjaa8ocvGfOoG1GArzkCRVZdsxu6xsybNMSsniLAww7bA99u9vSqWautn259oBaVIw3WXsz61juY49BcC5D7UYsqjaPvJTQg4azp7RZfrEaQrpvqvqDUs1mECgAzVGmGdynjE5xPW2tbGEFV2EnBpje2zEzV2129fpL+R58slmWd0VRuLXB/MUWiwIMEmdqDvbO0QmvXUDMYrOx4uB3+V6l9YOmDFjpGK9RL+FlLBAwO5+tqzaXZbASeec+4idNFlJz1n2ISTDMzxsHi21Rkb7+lD1etsB20tz/eJpjFoG8YlbF5mjg6bq1rlSNx+lNV/FbGTawKvEtTW6JuTmRYIuU1gG/F+4/KtPR6sahDuxkStDOw84xC+HzJ0At579j/AGNHfTq3TiEMvYbOYnbQfJJ/K3+eKXallMgg4lPEzDUaKBxFG6w+A9Z3ljvE90teuys7idCM124SMidCA+tTvEnInYw/vUb5G6diEVG+RugnNc8ihIX4mOwAF/zo9dTv8pdVZoCWZsQ2mYlRq2C7A00gReIP8TWG2r1hLHhYktsASBc1d2IGYtqbCEJhfL8MhUHYj2pBrVWBpoyATJcQYwN7Cs674kmdgMdWj2i3mWHikNkhU+9hStjam5gKunrG6kSv80kgwGHEV1FrbsBx77Uf8KzpmtjnvBMQGwRKuAz3DOrBWCgG245+VD0fw+1cszkfeXsAGOIJx+cYaQvG5kG4A0KQR+Q5rRsNZyHzGa91Kh1x9Z0eljJdsLM0d15bm9LvUjHdV1AknWFx/wAn2gLIvs7xF5fHnBGrYAnze59Kv4eafEHBgRrVLbDzD4w2Gw/xBWZBwaBVqHRTk7jCms2EY4E9yzHxyky6VTfTvWhU+5d1kBaNp2rDObTRCMmQi6i9rc/Sl9Ro63cO7HiDUE9BF9er9wkcV2sNlHmtVdW/IVUyZo6PQo4LO+BK2Z5vDgzcpaScjXq3AHFzTNQ8JAMYJgLVBbAOQPSNGQZ9BMjCNx5diO1JXmhW4PMXIf0gHO84y2GXQ8ayM2/AI396bpNZGRyJJFp9pF9wwUqqywjUb2A4NMbKiQcS9i63wjsb6TiTARSw+WEqFvcKpuLc7W3qrVrYOkwaxa9uHMBZNBHJG8cWtV1WBZLfMXNDIJUgTcVNuMHJhrA9Nth5BMqK4CnvuD7+tJ6gXqgZBz6SPFUnDnEuGWZ7uYmA5BH+KQIssQu46d4XfUCFDdZ1BBiZn1FGCgj0sbU7pVQHxDyZ1hUDGZxmeX4wOG0hip2GnYg9r04bifzyvhVFfK0LdOYXFEt4sQjUHbzDcfKsy7Tb7d6cCDLqowDmFsyKxjhQ37mtXR6i0OK25EWYgmAsWUcHUvbnv+dbg4l1BHSCfDRdgzWHrv8AraowsJtJ5xNLFefgp7eukzoV0ie6hUzpDicWkalmYACpCk8CSATFnH55JK+lAFiK7m9m/wBK0KdMF5bmHFQAyes5y3BRRlVU6ieLm59zvRbX2LgRXU3kcGEsflZ2aP4hSyHbMuys53L1gXOYmliaORWsQb+U7f60ylyE7WhU1GRtcSl011NFAghUnSnlIPP6153V2eC7Bek9BXpxbWCvpD2ayLiMO/gN5iNt+9I1jTnzgcym162wwmfZLmE8DMcUHR1NlF/Lb1p6jaDlTDuBYOI1/wDNsemNFKkP8RHY0+uqG4ARRtKcFjFjHZjhjiWMcZ1q4I08G3NhRDqUDHI6S9OnLLl2wJdgzRWldljaPuS1jc0lqLkZuOsU+IU1pWMOGPtL2HzyRo2ZSFUHc+tQL7dm4LxMxKriPLCc2LjumliNQuTv+dF1KiwKM8GSmmdnG0H5wHn+ZSCURNGGR/gcDzE+9UZSuFQeWel01YIJ7iW8D0wdSA3KEgnt770XwLd49IlaX3kgjEN5vlMWsTNJpAsthYgelHuurqG+ztIrWwjYso/d1j1vCFMjLYuRzbg1hf8A+gHikBOOmYwNPlfMekQI/FxfiO2lkTZyex9B6mtpAXXfmQlqcADrJ4IWhjaKIaFPxM2zC/pS12mDNn94VTiC8Rl4dTeMnw/xg/qTVFV0J29JDYJHMpR9QSxFFjILAEeUXJohsc8rxNGm2vGLJqfTue4ifCa0jClW03tzbk2pqqx/CJPUTC13g13EA+8DdUY7ENGVXwxckgi4N6rdqgMCKpfXW3OZS6elxQXSGBNr3ZvKW/wKBXvtfyniBscXPntCUSYyJQJmBu1gUO2/YDtQtctla9fKeISypSwNQ5gmXPMXh2IcyLvtqG3t7VjnTMnTI+pnpK/DsUZAlhOucR/Pf5gVXFv/ANH9Zb8LSe0FZz1zidNvEYX7jamNPp2sbzMf1ieqVK+FWV+i82nnmYylm0Dkm9el0tHnGO0R2KBH/Dxh+D9K1ZViVnrZeL/DUTvEjTlmPSeNZI3DKwuP8H0NYPtiUV1YZEtge9WCkzi4E+vVwnrK7/SV8ZjVj2JGq1wCaIlW7pLDcYrYvGCVtw0h9FI0j2APPzp2ukJGBlZ3BGoPmQqPzJ9qLO8Q+sA5hnUWFxyyOxKtZAqjgH2772pTU4Clj2mVcjPfiPeeZv8Ad4PFC6/a9uayxrA2NveO16Tc21jB2C62gNlmUxk/iPwcX5/SufUt0UcwzaDHI5grMsHluKkDJNplbYaCQT6bWrJ1DWEcnP0j9FF9CkhOJQxOS4jCktGxdByRyPpQK9G9vIx+sYGqqcYaUcbjkxZEc4J0/iFWsS+hMgwv4dVG5D1hPJul8DpspJN7jzbir6bXjbi3rELltBlzHZIsbGTTGVC2B4IH+a0DctgwxGIk+zYd8zTqzNZIbLGrG5uebW9L1FVVL9DFl0a539oQy/qlMOVWWIstgSL7b0etlTgDM1Fq8nBxNM6WzRMcusYdo1UWVjax9h60VL1sbBGMRS2tquAc5lbqnMlwcbSiNS4IALe57UT8Qg4XrLVI7HBPEQcw+0Kcg+Yab32229BaqtaxzGaqq1YHEYOkM1+9l0kYabBrfLisi7UlQVt6H+Jpa5URFaocxsw5jdwpFu3PahaIUX2qCP8AHE84zMp75/ee4mDBLDIFA0ru4T23uSON+9ejS1Hyq9pYI4IPSAstzDBZhJYOUkA0suxDW43I3tUG9SQpEN4b1DI5Ekw3S2GdHw33h7ljqC2G3pxQPFoLeEW59JzC0DxMcS1kn2fRYQSBNLs26SuBqX+kn+4qbtNvQqh+XtErmawHJlvCZJMD5XUb+YBv8ClKtJqVOWb7xZKm3AmBZklcyK2Gayl/OLafLzzz9K67S2E5AjWo0deNyvz6TPup8wlCxxxwSIzSC3lIB1Dbf3oumpdc5kU0Go7mMvZI08GOigxCui+V2DHVzxa3uKvbpw5VXHcGaIs3Kdsf8wzUyo140kW5BjI3KA2Jv2b2NNkdT9vaBC7eAefWK882DgW8mHFg7BRYg25u352pK6oKvlUE57/zHFexuQ2JUxWTRZoGGHCwGK3AuGv3PrS9lprI21jgc4lWQEDe2eYuYjIswwEniKC6j8Ue+3oV5omn+IoW4O1vQwgqyuOojfkGdjELrTyuvxp6e4r0dNy2jI6xN6ihwekZoc7TSL81ORAmhog9N52+Cn8KYbaij3NijDbUD/22PrtWKSGGe8y2UqciarEWxBvHiCFBtaPRYEWuG2O+/rUq2/kGQGZz1lsvMik6RJsbfha/v2I+VVZ9oyxwI5SzEgMIHycLI8jTEGU7aT2X2B7VpUsjIDWQR7cx64MgAHSU80ESOFHIIDAbEBuGBpgdJVCxGTLeIjxMS3WRJE9JBZv/ACH+KgDmCyp7TOMdmMUmYYfWg1BtyG1L3t+RrP8AihzWcdYeio+KG7Q71hhcVifKkn8MDgbEf5ryy6uuk+YczZVaRX08xgXI4CgEM8w1G9kYX2Atc3+daa3VbRcD+kXYMfL95N0z0vMMZ4kRASK9tZ2ZrbWHpQdbq6Nu1DyRO8Vwux+knn6xxLzSYaQCI3Ks1jZR6n2qaNKzMrg4+QgyaVGQMwtlGFmZSIkMhS51Wspv2s29a4GBgQLXD/txBmY4OSIh21ISN1tw3pWTqdFWDuPGf3kaj4r4KDAz/ie4bM5NNjJf2I2rKNIB4MUf41Sxwa+IeyrL5GQMYEkU+4v87Girob/zJ+80fGpdRjI+kHZr07gmkKyI0bjmx2obai+hyphlrLrkciFMtxq4WJYY3JVdlA+I0B0sd9wZvN2ESvY7tijkdT6SHEQR4s6pommCt8Ia+kj1UHb61u6LTeEhLgkn35EQu1GpUgKMD94jfaDClg0UYG4BAFrCh6Xi48nHvGKNWz5VhzLuRdESxxrL96EbEXCgXFj2JvvS2t1unxhlzmaHiWfl7T44HGLioYpJGaOQnVInoBc/KjaE6Q+asY/eCcn05jLjMDEIpIIyUjkGksbnv602zHOEGFlgpwC3JibBliYCc6JSzFSQALbWv3phuuM8yit6iSw5o0kdw7K7ny9ufes0hy+GGfeP7lC5HSaFiMwljw3gtOkcoUWc7/PivQKgRAuZg432bgOMwRD1toYILMI/iAbzE+o781HiAtiFOm8uc8wJ199pZZliwmsDT/FLLbc/hAP7+9VsfI8vEpUmxvMI8fZ9m6NghrG0dyzNe2rkgau49O1RQcqZXUAl5WbPstld3kkDi91YKQU2A0ahubne1V8WsZyf9Q4puwMCK2atilMIw8MjBka0qWPihjqsTft70NrgEVvXp6nMKiedg3aUYsLilcDGwMY5kNySt7cG1jsw2qo3EhmhSylSqdoOw2arhJP4OIOi5Fu4PYm3xD2qrkE4HaUTuGj5lPV6zlRpVtVgdOxBNhex7UvqNKliluM/pKbSnQyr1flawWxcICupGu2wZTsQfehfDrrKLhWTkdodLhaNjyODFRSKHBADC9q9arKwzAkMpwZ99p/TmlxjI1uu3igdiOHPt2+YHrWAjebmZl6E8iE/shxLth3kbSInc+GALHy+Vix9yLfSltVqWpYA4C+phadONme80ATe1I2a2xiyFQccnuMevHaGCAcwL1HHh2QGVL7/ABKbMvuGG4pU6qmoh6twOf8Aqf7n6xvTixjtH3gsQQeEza2eMfFJszWG4F7X49bmvR6T4laR5xkf/Q/kdc/zKW1MGxjB9JSfq7DtL4BU/CDYstwCAVvvbg7+lHt1Vu5fDx75/wAyi6Xglj/e8WupejoJJmmSdopLhluoeK4PAK2Pbv61n6zWvWT4q5B7iNadCyjb2/WMmQ4zzGNyL/CbeteV1HqQf9Ry5MrkQJ9qOVkRJMCdUbblR+E9z9ac+G3jPhHvFkbvLH2TSTTRvMWBAYqL9yORTb0CvUBk6gd/eUvtDIBDnVmW4eQrPMfCeNgC0bC7X4U+ta9lxrrNjDkenMSrUs2xTwZFjM7EaAYbYb7nff51nDVtYhZSRz3/AIi+td6mCQTgc0xEkcisVltdrMOLnnfke1MaXUFwVY5GO8Rqbkh+R1nWa5TEIjPJIERRdwi7/MfWmLNFWxDk4HoIxp7dM+UNfJ6HPSc5XPJJApiDLva/Hl7X96z76GZRtHTvNpHUHBxGHPsvfwEWRkBBDPIw8wHoLcntTaaTbWK7Pnn+IBbvOWT5YlHAZbG8kbxwySRBTrlY6SGPBUG1yPanK9JUCHA/WAZ2BbJ5MF4npiSHETtDi38WVQ/hqgKsoNiGAN7++170Q0J68y41GQNw4/vSU87ymfDFmWMSRk2842va5AG9h70u2jVSWA/vtL6dac8cS3jNEfhrJIYmdAwsLpv2FZGv+Hqh3jnMbS7gnsJCce6qQsiv6HgilEXJVVJGJRNTWw3EED5cRcxua4kX8knN9hf61opcCNu4RryYziQZLmEWImtPdZACoZuAD23rSRwq5YxC0EnKyrn+OjaRYFJOlgAVFh6G/qKnK2Yx0hMkD+IwHpqGSNX+8yIXDaVl2Ryu2zjhb0cVIVzn9YFrHDYxx7RN+5zPZYI9RDeZ0JNje259PcVQJnj09JL2Y5HeFsl6IneQti1ZYwCWYOAQRxbY3vRkq58w4ir2Ht1jm+Zwpl0eHLksHa3mUSMb6gSL73BtXZUJx0hErYWkt6STByRlY3iWBWRSJEZAGYtY2Yg+u97UJXJbB4x6/wCYYpjPvC3Ss0ZPhkW8zOsYNvDIPYfym97epqpr3nzAdc49/X+94O07OV+UjwssxEiPEHRXIa9id/UDj6GsN/hGq5dGG7OfnGjfUxHbImSdY9LNBL40KM0DEmwBJS9yA1u1u9a9NpKf8nBgbatpyORJOjsLNJNqhuALaj25qlj7ZbcMczR/tFxBjy5r2N9Iv9aFp2DXDHof2iieVwfcTJcPmjBQNR/OtAWEcTXBDcz9QOoIINiDyDxb3pWY4ixk88MT6YVVIBcIq/DYksxA7XYk/Wsv4krrYA/THHy5zHK6/wDjwOsLY4MLtHtYbr6/L6Vk+EyMX052sBjHr/ff6SU2nyvFHOcyWSKS5NrdufpVdEoFoDdI7XWUcGZvmuayk6YWYR7FgtwGtv5vrXqamGTgcRzU15rDZGR6/wAQt0rjVZjO8SSNGV1eJIV0X2DX31DYXB9jRwxXJ/czPasOAuSOvQfaaFlOGTHRDx31DUy2TdCLsNPmG4sQb97VdF8QbmPeK6hvAbCDt369BJsrymHCifwryyOf4rSN5jYDZAewFuPbmkdUrsGFKg44OeuPQev6yEYsV3HAPIx0zIcwxkGIjkjB1WGlgduRvzyLHmsXUaEacLYgORj/ANPPf94z4bq2G7xe6RxkOFT7vG/lViQCd9+fnvUfFa7XdLl/pEstYAKwvj8qV8PMGAvLqfUfw34Iv3r0GiRzSC46iZtr4fjtKeQ9Q4do0gYg6BYE2F/9ay/jdbEI6A4HHEOtOScwnhZYSxjBBD7HYbfI1Hwtk5Q5wfWC1FGBnE4kwriYAyAINrkD/wC081svvNgGcY/vETp0aAbsZMkTPIySHKt4TeXTtcepF7H5Ur8S1r6dV2qGye/95mjTpS2e0gz7qTxQNtJU3DD4gR6VkHX6u/hse2AR/Mc0+lSo56z3Ls9ixkJWZiVVwDoLJq2ve6n2sR7VqUWXBB4vI44/3BW0Kr5r/wDITytg8Ub4RYwjH8cra7A2IPlO9r9/StTxkUAdMzOsrcsd0DdTZnJh8bF4zvBhtJVXWzB25843sPe19/nUuvn3E4HtCVEeGQBk/t8pKP8A23EKmIhRlw7kFTcOgKizH/1EbkEbDvVLXA/OM8/oPX3E4omzg9R9D7fOSZl9nWGZpCkjxFyCgXdUA+IWJ3Lc87bfXvwtZOcYMGbXNeztO8R1Nl+ACRquoaSOLvqXbzatwTvz6UoaqFfyoD68dx846umvavcxxjAkb9SwyDUuGhkU3BBTz+9wVsB/3UcEgf8AEox/fp94I0hThmOYIbIcFipQsGHMTncujHw790N9u4uR8qpZyRhf8CMU2NUpYtkeneVIYMYMTHHPFpw8CsN76XtvcE/zbG1ERnBAboB9DGrbaSjNWeW/Ue30gSDFyeKx+6vFdtSqgZF3O2oDnbe9LWao5IyAf0nWVUbVx1HXvmGOusVjIsCiLGTh2P8AGmG5BBuARyq3HxftTlJYVYzn3mS+w256TP5umMRJIpZWi1KCC4tcHcWv7G9vcetVVsKeIytfiuMNiFssLwTiHSJG2sbkFiO5N+NqE1wQbiBiGavbxkx76MTGNNKJozGrx6UkAU6JF72BvpKm1/6aZosJ5iGpAyMdoLziTE5S6JMFlTEF21Izgkg+YEngkFT9T6XrmL1jK4MshS088ShhurWDBlLIgN7ar7f/ANN6EzKw84x7ZzGAmTgYP2jzl2bYWVA6lSS6Izomk62U82+IeW16z9Tp08PxFPTHHzlNtgbb8/tBX2mdJYvGQx/dXR1TzNH8LN6WvsbehIoeh1KIfN8vl/qCYAmY6+DaMlJFKuuzKwsQfQitXeDyJr1U+QT9D9U58kcWm9g3xtewVO539ePzolFXmyw4ExlrPeJXTSa5X040zXDaYxGNANxazhiB6Cra3Q/iazhskZI/xDC/Z1XEfOn8y8RSpNiv52/yK8futB2qceo7/wDv3hbqx+YQJ1VkWhjPFwfjUXt/1AfvVGKgBYai3PlaJk+AhuXk1KgUk6O57EjvatLSavzbXhmZh0+8q4HKhjcJO8TCPwRqjufiuRsdR2UgMRvzW6EDLz2ijatlYY7xzj6jw0Xh4UEqn3dRpRRqL7WIIPxd7+verWOi+THGO0VFT2Zszznv6RJ65zMrKsbLKHC38XxCHKkcelr299qFsJfzffrGfFIUBTx9o4dB4KVkBYiWNkuVd/OFfh1UdiPlsNhcWoprNgwenofSAttUcDr6+8EdXdDzqqzYVzLGV1G9gyE2tptyLH9KWaha1HXH6yx1Wc7hyIuZYs4lCmdgY92ZiTpsbcNxuQPnR6TvI5xiIvqlVCQsDZl1AurQkasLm7b/AJi371coGGDF0VvzFiIwdHJLCDOSWjZ9Mdzextv9O1IajYjKwHImppc2qQ5lvN+o2aRiTsNtvbbbmhNa7Pkzfp+GqKN2feAstk1TAJKVUgkn8Vuy0TVCsV+bmZiFieJcztvOAJCdvw7b9qBpFDc4hQDiGen+p48vg8OzSNckrwik+/etEWisYHJ+059ILz2UfcxfwvV74edTCmgBt1vYG/Itx9e21XdQycDp0iDthsNNVbPMPiH0TiJ42UMupQTcjdbng3F6W1lzJXn9hkyiUnt1nuf55hsG6Oi/xHTQGHGlLbb97WF/ao0uqruIZTlsdfb0lfCfG09Jmma9SSzzsPGcHUTs9xxccG1relEAJY5/eOqwrQbR9oCwOHM0i+M3xNa59TxVlqA6cZk2apmHPaF8gdhj9EzvGquFCDcaj5QSpNiL2b3on5SA0Tc7wSJrEQKyjxEjYRprV1d0G/OlRs1wOTVdWCU3ABscjkjn2xBUWDHlPXjoDC+ZZRDOYmYsCF+HV5fN6jufrV9PWGqQkEcdCc9ex9ZTx2rJAiniOqYoppo8TE8bRNbxFJDSjhAF40kA7j0+dLajTVWWE2L9R1MbrLbBsI+R7So/2nLIWjSNVQgixHbjcg8n5UVCqDaowPlJGmB5JzEsYWXF4uT+JIWVbwl5AzbbgMxVRYkHgbX9qqCh5B6xjLJwQMRxyLB5briOJ8RcYoAZrnTq9AF2sL2uR8zS7Hylj068EQdvjFvKOO0fYMJE2yyK4tsSwv8ALa1KLqaWbqMfOBYWKORiQdSZG2JiEXlYdmbcj0O2/wCtE1DkhHQklfTuPQylTquc95mPVvRWISQrBhWeIqArR7keuq+67/S1OC8NWrtgeoz0lkdQCCeZH0n0zjIHRHgl8xHO6KAebja9rjm+9DN1VvAIIMvuCqeZtOCgCgA82ofh0qdoA+sTy3UwJjsZgfEbWELX3OkH9asvwhmGVyB85H/6BTy7pnPWGblndThJMQrgFV8NtCgfDuouSdybGtwAou0rnvDjB53YxGLoDDaYC5wiYYsfhCFXIHGrUbnnbjvtR6x5emPaKXtzjOZ71Hm8WFnjbWFkc7r29mPpfj3+lYXxnQBx4yfm7j19/n+8d0FhYGtun94jbluKEqBhtf3/AE+VeTAOSATj+/b0hrVKHESer8kKajCpZTa6AXK6iQLD+UkEe1H0wZnC457e8MtuV80V85w4wmHw+WxqRiJwkmItubk2jhuDaw3J3tt/VXrn4AX9YmnLF+w6Q9/y5Jh9L+IruU0gxRlmWwsbH09WsPSufy87vlgZMqjbsjH6mLmfZRoPiSESfgk8NmZb9gzG1m+VCZ9i8fL5x7TVeK+08Rq6elhR4sV91ntDCkJeOW0SICQmpGbVJ8XN2A2Nha9FpsLDJHSL67S+A+1TwY8zRvKytBOmjUNYHdeTYg8k239L1aweKNoPHfHB/UROtgmdw5iX1b95ixKvFgi0pGgsELxOhNtMhuQb2HNrWFCNQqAFefuf1zC1ClyWs/xI+scly1GImBiL6EVYgg8JdmLKo23ubswOxsBRbLAo94OnSmzoOJ5jckWHCxQYZw0VydUjLqF73Jt354/SlbtOzkMDxGaMI2CMGInUeRS4cBnKMjGwkjcMtyCbeo2B5G9D8Eqc9RNevWZTZ0I7QLhIALXcIL7sBdvoBTDKCPNjEVCNnKiVcwxtnBVm8u2/f51WtR0AwJ1pFfO7n7S1DjkOgv8ACXBcAXawI2H61fHYwTXnGVML9QyQ4wtOilFHLWtx2/agDxBYT2MD5Cg9ZB0lg5cRLZNRVB8ViwX0BtzV7KmtG0cRe7WLpxnqY4t0qjs743GOY4180caFbDmxdjsfperUaSrTqQPriUGse/zAYHvF3NupkZIvCwyQYezCAKgMjDUAzO53J72+d73o5znPSGTZtPOSZPkEEONlWEhwxN1aNAl7XOnzAqdtye1iakMGOCP4lbVwvBhfJJfvmIiePDfwo5NP3liGYaAWJaQAXBFja1uKkWnPmAwP71lTWoTAPJjzl2CLpLHCwkj0N4ZkiAVJGvspvfTzcW2uN+1UqsW0EV9PXtBNUaCNwx7QPhOmJ3jInxjw4kNbkvGW0hlZGbSSNwDa4uCKg6cLjzEfXrDfiNx4QEfxFHrjxhLJ9+lYeCoCBEuGLfCynbUD3NhuLbb1JyXIbtCgoqAp3gHpjJ45VMpIaz2034tY7g7GsvWah0YJ04h6ACZpEqYQQmQxRo0cZs6+Vl2sPMttQueDWSmocWCtTkfcn5w5V+5iXgseZ2hBcGRVYG4JIdiLgH0sNrVuPVXs8LPWWVmBLgcCE3Z1YAPYkEqLG5PoAP34pGz4Zt6xhdSGnkHUs67CVx/3GkfwwXgQ3h1nqohCPrbEr/8AFJ+dj+9R4LZyCf1gzpaT/wBZ23XuJ/8AUH/iP8VcJZ/9GVOjo9IEzvr7E6TeTnbj/HPyrT0FQ8Xe4yfeZXxCpFXC8frB8GNjKgtqJO5JI57961rLNzEnMBXpF2jiRZjHI8oU42KNSbxhA5UfhtdU9rHnftTJyT+bHpC4wM7fnHLGdaw4SAQpJ48yRizgeQt63udu/ej23qg94omlexs4wJk2OxryuzyMWZjck/749qzt5JyZp7AowI/fZr1oY2EErXvspPcenzFYmv0m0+Kg47j+9v2MvgWDaevaa5DjiRdgrgg2bgkf2I4rLbW2E7GVSOxPB/X1ihqC+0ynPen8T99lxpkDssl1QDz6NA06QNvLcrbklSeTWpV8SV0CHhsde2f99frDpVge0udMZws+HcCQBrutrny6l2YAdue43JqXTZYrP2zj69cQjYH5faDcbFI+H1PJGxR940bZF3Cn1JLfpb6NpsdNw/8AI7SwDYA6/v8A+Rt6czcYbDKifEfOQey8C/uxufpTIsFdfHH9/mI6pTdblu3H9+UYMpzBGuxQRlmACgW1MR22FDXUBvzDuMe5idlBHQ5/iXf+JN4hUtGu/lGrUbW349/0q/4lEYKSB94M6fKbhk/SBusuknx0aeDNHfxAWZwD/CIAZVOk+YG5B25IuKaGLF4OYNbDUeRAmEyZopIo5UeWZ3+IuNlQMFBS2nRoHnbm9hfirbNuJcW78nOP7/cQxnWR/eS2lDGNGh1CAI6k35tYlbGxtQLambzL1EPTctYwTn9x/wCxWzH7O8HGBpbEKyn43YMhPbUNG6322ItSV3jV1s/Bx2xjj2PrCpYxG4tx84syZN4im7AAHSxVb6T7LsWHrbtvUALtFgb6dP3gX1FrB9tZIXvPMD0T4YIcrJ+LyXItwNzYj5VF2vCjgcepmaNWxOK1/WcY/KBoMKAqCQSrXH1/bapr1Abzk9JYa4KNti4lr/heMw6BMNGxv8Olk0k2uSSTYfWj1mxm54iHipa+5zPstZy5hd2udmDAnWSLny33B/bigup35U9fTn/2e30eooXSDcAVA9sY/iHMN0IBGDLKUC3KRkAhAeQPNfc7nc22rRRGCbrDj+/OeZ1XxGlLiKFyvz/bjp85507gwsrlFSeWx8MlWWNRbSb6W73IO/8Apn269KfMw+R6CXGqa7A2MB7HP8Rjxc8CxmDDxxYfzeYRiy3PNtItfa17Gr23C9duOD1la9TXS+TziAc/6oaBwmowqqgKqOWNzuSzWFySfQjirivaVxwB2GfvNCtktr39c9z/AB6RExGfyLMrOXILXOrc2PPJ3+X7UUr6mXFoUYAjrmuNizHAKjsfvCW0Pb4kvezfLn1vvwTQn1C4x3HSQunYP7GJWA6exUEoUNpWS2kkXDehB4vQdRZXaoyuT2+srWjVsTniM2KyDFxHwcRICkignR6X+G54Nx/g13/54V1YLz85oaXZehZm79Mfz/qU8Rg0EthIFCDT8XmJKjc7ggKeN7+najWIAQCemJVvKxCy904JXQgrG80RBUlwzaAQX0jm5Hbb9KlBklBiL2tgBjkf7gnqFnEjTWPhyMbMBtcbFDbYMP1570naoZz6x6l8IBAzY0+tVFQhd8ifGe9XFXtKNaAILGMvLq1HSPa4PsL8fOtCtNiTFsIstyOk9bFXNdtjq3YGBGZ8HEY3OGw7Sqw/98wZvD7kEfCj2HNzccHtRjjHkXPv/ekrtww3tj29f8wVHlr3uRoW3LnSB+e/6UFlJH+YTIB45g+dRcgEH3F7fqKqOJU8yJr3BBsRwRyLVPEoQZrf2fdZ+IvhSkBxz/8Auv8Acf6V5vX6M0nco8p+x/v6iFwLR7j7xyxShgSo1Nb8PI79qzl3btp5OO2P/f7zKqSvB4EyTrrI2gf7zHdVY/xFW66Tf4tux7j13716HQ6gWr4Vg57ZH95lLPL5l6QYuFlks0YO4+Ik9/X2oqlUOH4hRaw5Uw+cWIVbVeS92DFio1Cw9LtsBYCw99qYJVl8vMoNxbJ4l3F4rEzYfBFAFW051E2QKsiglzzsfmd6FbSPDUv05kWamqhnzznHvk47QJi8wnitJHJHIqm3lvYHte9tqDVp6WbgHPuIOr4itnk2kH3msdIY1FwwEkw1kHVov6dtzYitJGrrGCYpcHsbIHERsyzDE4R8XjcS7NpHhYOw2LsDZrbaQibtsAS3rUqwbPPtJbhQoEEdP9Q5mMTh8TKHZdKqNflR0JsT5juxuTf5drX5k24IhayrhlP2mx4OaOA+CigzsrMEJNtJN/M3wm17Ac2HzIMEC8ARVrDZyx4ETMywyiVgiRJJC9nijGm11MgJ45UGxtby2rO1dB3CxByO33mnp9QteneokgOCc+/AlTCRyzxmVFYefkkAm+3B7cDfas+xt7ncOP7+vrPMLRcALF45/SJokxMuKRZhIrBxdCpvZTuFsPMLKbkXGxp5akUYHP8AfSHtXCnJyT7ZP6xvzPHBgAlj5Tc+ljuT6EWq+oJtKhe0yQuDzAqZsbEKLNFexNr7bEXHe1ztzaqCw1Njt2hkyoIzwe0jkzWTFI6Ek22035Fr9/Xff+n32PbaWr3ExjT0ZsAnGUdWfdVMJsE4BG1r7b/Ksq7QeO4t6kev8TaO5QU9QcH6S5jMys1hbWQdOq9r9tVu1+fY06MMQRwJh142gt68/KTvHJik8VUR3RdDIGsxK3IKXUgmxtv6CnEYl+gPHyjtGprpBrJOM8HH7wT0dk8GYY5lnLKqrulyrMwNrE2uLb378e9K6u9qcAdzjM1W8wyJs+UdNYXCAFI0UgbG2oj6sSaT2CvNltmfp0+nP97QbWu+Flj7/G0ioSGBP4rEbbgj3uKV0vxEfigFJIOQSft0hWobwycTPPtFy/M58STh41OHAsjROmvje+pg1734G1bbaystjf8AL/2WosFabQOT1J/iZfPhGjciUyK67EMDqB9CDv8AWiK6t8pLbs7swz05k+IeTXGwFrHUzaNz2v8AzXpTUX1AqCcEw1W5Qc8iaXkALCWKRkZdRVomGoEjY32Ia5B3pD4jWzsG8QA/z8xKBgOVH1i3119nRjibE4MEhbmSC9yo7mM8kD+U7+npRNHqt3ku69M+/vOOoMyOTFE1uLWBFWvLSNXvV8YlAxMlAqIQAzb4sskme0OsxHjxNo09SAoAa3HqfbsyFYnjp7xlmrQefGfbqZ11R0Qpw94g7zKCdV/iA3It24sAo5+pqt+nDJx1H3g6NXh/Nwp/v/syZcC5J8p25FuPn6VnjPSPGvnMjlwpHNv/ACB/Y1MGVPpIYZWjYOhsym4P++1cyq6lW6GD5U5E2DojqdcXHoJ0yKLW/wB8qd7V5fX6NqT7dj9ehhAyvz+o/mFepMEssbISNxax7/kK6glCGB/X+INPcRFwOHbCiTxlupt4esnSANmsAdyNgO29ejpCuu4rnPrKnBOAZI3jTxllwxaC3xlN9udI5Nj6VL2hM7mAEnCk46yzi4hNgEw4YoFBAHxNYvrN+LXIXbfYVF1wXafToJkXYXViKuaZY2GwjBW1a5EJuLeXtbf+YCq0XC18kY4ku2NQM+kv9JJjCqiOKXRfeS1o/U+Y7XH6/Suu0rNyOhmpTqlXhhCWe9Rf8TlSKGOR8KllXZtRttqYDuTvV7EcHcM8dB1+vzma1pAO3qef9Szium8yYiOKMlbhjLIygBRYhFW5YC/xEje1vm2qMwzJS9RNHx8axSoJZV02GkXI3Xe7EH8RHHtbejtYB+bpKVVsw8oiN1Ll00itjZfBWTVo0IpJcsNOppA1tAQDS1t79trqXgMmZD5UbDnH9zOcszCaCJSDtsotvcWuTf03t+dYj6OwN4gbvGUvp8Pb2x3l5MLHpgWZ/BdmOl1ALWYHUNtxqJF7/PmtOioIAXJ80FplJrXaAcDmUY+icRO0qjcljeeQ6Vc383l0l2ubebi4NF8AluOnvBautWIKgA94Jy/7OsfIpfVFEbbRySeZub/AGA3J5oNjUjhmAMAmlc84hDAdCYnCzEkawhF3QFg4te4Xc7E2sR+lSVLEhG4HpNBAi8kQg+BE40fdgCbgMYk3sLk72PA5qoSxxgDHvxDEqvOcwTnfRM4IeJXm0jU2gAWsNwtzc7cbXP6VPhEDCnMQ/DhmOeATK+WTPBIpAPNiDsT6/W9KpcQ+7vM6xQTgS1jB/GXExqBOzcJdmYWv/EA2DW7i+6m9E1dbXVlXGZraRbqMb/yn7S3N1BNIoCMB7sbj9K88ukqQ+b7TdRR1USDCw4kkliH9LG1vpV3ajGFGJYsR1h/L5p7WKN8wPy70jZXXnKmUOw9TEL7Qcpxb4jUMNN4YjClwjEMbkk3W9ubXPpXqPhtla0Dcwz84jqH3vhemJz0u8sCuWVzZbhLG/tYEckjb/WmyyM3EumQuDNX6awUjN4gi0hgNTNsx25/6hxvWOu5LmKkFew9PljpjmRdYm3GefaMeNnSGMl2A9yfr9TUV6Y2Ajv6xVSSeJ+UuoAhxWI8IWj8aTQBxp1G1va1ejqzsXPXAnMozKkSVcmXRJaWOh5jYq4m75j1DIrafFgwy9g6L4gHbyvKBx/TTzuR1YCUr0yEZ2lj7Hj7D+ZVxXVUEieG+M0i1mZUcu3rcpGFX/tqDfWRjdLLo3VtwT6EjA/U5/WcxDJmTSZF+Z8UH9Rah405GOJJOuDZA/aAM4yLLHP8ABxyx+zo7D6HSP70Bqaf+rYhlu1JGLK8/LiAm6HlOlxNEYGvaVdW9u2hgpvv8ud/UV4NKbzz8ohqtalXGDn0/3KmEys4aQy+ISU40beXvcHtS4evUVlSPpAUaxWcdjHnpHP1xanxW3DWYd/Uc9tqydVTss83Ax/R85qZDDKQjg+n1xOIJuvgpu1jud9l+tt/Ye96pRrTVSwB59Txj356/Id5F42gephzPsYFTSo0gcDgVmLa15Ibp2z+8HUm05mcPirSuAb+vuTuT+VbS14QZgNZpF1HPQz3qLCJLHE6zqQjXeJkINwDpubkEb3tx+dPq4SvI6/KRpNJi0Gzn3l7IepJzFIqrrjVgZAHs13Ng24PLAD6/OprNoBI6Tdsq0tjDJwcccccdu056b63aN1R2v4shULYCxWyC4UDUxPr7U5QGXG7JmNrRTY5NYAHt39ZpuWPLqZNDA21Xci727AD4QL9xvvTWcNiZrKCN0zXqfLMW8xMtvHnlW1nvHFEott/WSf09TsAocefGTG67No8nQfeVsnSbESSxCVxFCgVTLGxD2ZiSpuLWO47n2oTVHG1TKXOX5xGTP54MPgGkim1ycRFgNRII18De36bfOpauvZknPpn1gV058TzCKnTMs2bYqLxGQNCEIBFtaqwLqANrkDe39tiBPEOCeIY2ClfL3jTgszkaSRYy8fgSPHIzE+XS1iwJ2tYXtVDWWbOcASVIA55zLOSZ1LNvKojQk6FHxFRxfm/uazdRpBdhW/L6f37xjcqjy9e8c8skZx5ALXtcnjvVqKGU7awB/A9os7Dqxl2fCR/FIdRH052tYc/XmtI1jHnOf77RcOc+XiC8+zaCOMNNIqE+YRsbM3oGABNr2vtU2Om3zcR7Rae+x8VKT2yO3y7Z9IldS43DHDyYiIeJI+xd0IU3NnZFNrNcjfmx+dwIlRbeBknv2kWaLwryWXBHbOflAPTmPjdZY38rWDJIPwst/KfZgbH3tRiRnaYTB4P9xJcfkTHEN90t4bwrOiMbG5Ol41vtcHexPBrFpp/EBlz5lODLpZ4PB6ft/qejDzKFCkGSx1xj44yD+IfKxuPWhv8ADiTgdfSNrqOMnp6+s+TqOWMi0htb+bv8v70q2jqCgL+bMu2M5YDEvQdbzA/Hf5gUH8Mw6EygrpbtLbfaFN/T+VSKbM5zLLo6TPk6+mbki3sLVbY47y50VIGREbqPquaRiznUqkhLjvbynn3v9PevQaahUT5zOPDRD007mD2yxDHVGMZqrJl1Y6CTNAJxNugyRpATHNt2BGqx9DetlqyD1/mZH4lRjcv8QJmmGmjOmfDwyDs2gb/IsGAPsQKUfePzKDH6DTYMoxB/vylLL5sGJdGJwSpfhryL+a67W9xtQa7Ki+x1x84e3TXbN9Nmf0P3xHrC5PhVGqKGJT2ZUXUPcEgmtBakXoJhWW3E4dj+sQuqjPhHvI7To5Ol2JLC34Tfa299vfas7W0sByc5kX0figCgxgdO3ziTn2aNIpRFCqdyRyfb2F6T09IQ5Y5lKPhzqdx6wBgcdJhpBIhN+COxHoabsqS5NrQgZ6X3CaV0b1dYk8qbEi+4I9u+1eb1/wANOMf0zUW6u8Z7xwzvPIJIrh1Pl2Wx1A/KlwrHauO3p0MGlTKZmvhyqxci4JJPtetRXrIC+k5mhfp4Iz7kG/Km2w7k7e/9qYdlVcmWXJ6QXlUUmGxpniZvBVgJVB5Vu22zJqANvan9O2FBx0EXu07s2AesL5v1UMKFGXYKOHWxUYl0DSajc2DG+kkknckWvtRhZkEgYitulNRUMc59I0571BNBFAMLqvLYy4krrC7Da5Fu5tfawPc1DqQPL+spWMv5x07RiwGWvi0VpplOoAloxofTsdr6hYkdrcki1WI7EyjWbTwMSz/wNI30LaQ23Z2PiAH+UjYHnew/vQDafE2KRn3POJdSNu48fLp9Yk/aZECYCo8ukxBv6lY+Un1sQfzoGrUuVx7y9RIJz8570ZkchzLDyLGVhh8RmfSQpLIygA8Xu5pypSsWsII6xyzzwXjMMtiXLa1jawZSxIJKm4bYXPPPG1A1erSoYPJPb/MC2oNXQc+/aQ4NITHOnimxXRYHeNFW2hWvqHruajS6kXKd4wf49pSu87lyP8GWcnniDqIiwJFxGW7DYsQRsOPqRTS1J1A5jFjN0MFdVdZRQ3eJldhqUrfhh8JIvvZh2odjY5XGYfS0b2AsyF/iZtg89kaVpnIkkbkvuR9Dxb0tWfl9244zPWM1JqFdfCj0nOb5oqRaA92N9QGwv24Hmoy2YAAOTENRVvyzDHpA2Wzr5SXcMDub+Ui+21ttvU1ew5XI6xCsYbB6RpxGfQxqw8ZpDptHp8pW/wDULbb8W/ehVrWm5lXluskqzMM4ECYTNGhxCyKWu29+fbnmp3YUOODC48xRuRCM8fiIzIra1BKsh81gfxabX532vVURGzxA6uvcmDDPTfUAeMxTrrtt5rNcH5jm/wDapptCjY/Inl7Fet8ocfKLmexrDKdJOht1v29Rf2/uKWsrXd5ek9Z8O1Ruqy3UcGUZcWhQ3O3+9qpXWwcHEbtIKkZi/jZvEINrACw3v9fna35VqjiJBJEkVcWl0qlhBQzHEAEnFVh5ouUyLLJrgkk1NYMVd0ZewNiSGA961Fbe2VP+vpECm2vDAfUAg/yJYw/XMkJaHGxa7EqW02Y22vY7MPyof4nadtggzokcb6TiWMdj8HjEEcbLe3k1eV1Pp5tiO2xPyq9nhXrtzz2lqPH07bz9e4MNdNSFYAr3uhKm/O1Gpz4Y3dYDWANaWXoeZ7myQTp4ci6t787g+oIqXRLBtaUqFlZ3LA2K6Gw7RNoDayPKzNwe2w29qD+BrCnHWEGssDjdjHymUZzlJUkEbg2PqCO1ZqvsO0x3U6TxF3LAMcrwtdSQaZIWwYMwiHqbIjj091JGzWkHmPrWRq9AwGU6TQp1Qs8p4Mf8uSKYeW3yrEsS2rkyzqZHP0wC+pPKbWuNvp70xXq8rtfkSqWFDkRax2TYrCsxA1xHkX2+ZHP5VqabVIwwDzGhcCfNKkPV8kKtGiAIzXIb22I4/t608Ccgjp6ShdHbzDkSpiOpdIYapJC24BY6FP8ASp229eaLvYmL2Bc57/3qYw/Z9nUzYfEOZR4q6UhRwdK7ksxIG4JawA32NUsKAcnmJ4dz04lzM+oMU0xZgE23MblltaxANr3PuBStVKtcbh1jK4VNksYTqF4/L4Ydn/BYte3BZQLXG2/vTgZlPHPtIdEsGW4xLvUfWEr4URMFVnUAql7evzvsNv1qWazb7y1Wmp8T294p4TOZlcKVGgqDcixF/cb72NI2VF05/aK/EaUd8r1jasLo4SMaY7crYbnk/O99zzSW7LA7vv8AxMDOeSYFzrLp8In3rC62mZiNdtTMvJBUb6L9z3F/SvQAHaCJrLZv4Mzpmd5AJbqCdwb39e/eheUCMhnJC9I65rAuHZsLNEgkAGiUFjdW3DLYgEdtx61DqB5WH1jtFpwGRvmIoZ2TEQCQb/7v7UNKQDJv1jY5g+PEGxINu1FK8xMWHBhHLcr8QBmeynYEf60KyzacYj+j0fjclo0y5MjxjQxbSDqH4rfzD5UqlgJ4Md1Wk2jInOVE4WR3L60IADtsQbEadvrtxxRPEHG0TP2EfmOYVjxUUtnQnWxsy+ne42+dI6q0AbscxTUaEOdwMN550HLicMpjYB18ygjZgR8N77dt6T0+vZW3MpKn0/eV0lfgsw3dZkOMgkjdo5VKuhsVbkH/AH3r0CMjKGTkGPZPeRBqvCBp6GqMSQ2ZPHVTGa5ZC1SNgTQMtzCCBysCxxS8DUrNz+HUWNjWrlKyVXAMyVU3L5slf0+0b8jxpxKEYiNSynuvPvY3oiHcuSIrqalpb/jPEsNkOEJ82GhP/wAtR+wqfDXriDGouA4Y/rPsxwwsTp3PNj6Cwqx5EtU56Zi2W0tYAi/els7TNEDcOsN5bifwk39DTSGKWp3EXOucgLXnQcDzj/8AL/NZ+u0xP/Iv1mj8M1YH/C/0/wATNcyyoMLjms+q4qcGNa34ato3L1izPAyHfY1oKwYTyt1DVNgiFsm6kkhI3Nh3HIpe3Sq4PvC1atl4bkTT+m+uVYASEEeo5+orB1Xw3B8nB+0fASwZWPaRxYhOzBu4NZW56WO7gwDKywRiOg8K2omJTq5J529CNx9Ker+I2ZABlNxI5i/P9msIYEOwF/g5J+RJv+9Ppr8jzfaHS4jtn5yrjMlkwa7BSo82q5HryPWj0WruL5zOGGgTM+oUQbA69Nv6b79v71okgkYlCAoOYIynOsTE7TJIUJUqdNtwbXHHsPfahtZg4EGDkjcOJ7LipZHDOyhQLkagTYe1/wB6JjAhGzu9p4uatIzBbgEjYWsbCwFvkKCSwXHrDUV1u5Zugjpl2OaKINi5kUH4F4c/Pf8AtQl0Fed7ZmRqdLQX/wCIEfXiLubdUu6nwdQYsSSCbaeyAX2AFOHzDEYUCocYMGz4UzospbTYcEbe29VHl4lmHiYMZspz8Y7BNh5kVsVCP4TsQPL/ANW59rfI1cuAvmkIp35H1iquWJKR48mkgWsN7UAXAcTWHw8ONzxp6CTDQlyEV3B2ZgD+h4rK199oI7+npFrNOgYhekbs1zTxgAyIR28o2+VqzX1Vz/nI/TpJprFZ8uZxlc0SfEFt9B+R7UFLHRs4yI2xd+hMX+sGieNvCC+Rr2Fu55+W5rdpJOcxW+mxMMwODKXROF8XEKvYbmldadqSjHCzfMEtkUW7V1JDVDImY3WZT9uGSp4K4lQA6MFJA3Kt2PyPHzNE+GMUdqs8GPVMWXntMZsbXtte1+1/StzEkNk4k8UVUYxuqvMuwRXoTNH60hGPDiw2FV2ky5YCNeMgwmHbX4QAuPMxLEk97E1tPUlfmI+sxKrmbyg/xC+BzuXWpRhLG3J02t7H0qosYsAOR6w7aesodwwR79Y4LJcXpjEyyMGfPuK6cOsW84gKm/agWjvNLTvniQ4PE9+1RW8I6RihYMvrTXWZ7DaYm9QdL6SZI76T+Ecg/wCKx9VoiCXTp6Te0XxHcAj9fWIuY5YHuLbikUsKGO6nSV3rzFPH5e0Z429a0K7Q08pq9BZQfaVoZmQ3UkH2ohUMMGJKzIcgxryDrqaCwJNh3H9xWbqPhiWZImhVrxjbYJomU/adrAF1J+W9Ydvw6+r8v+Y2lent5Uw7H1RDJuRZvW9x/mk2SwHpz9Zf8KR0M9x8sGJXSLtfm5sbfn+9MVXGt8jP1/aBNVi9Yn5z02oUsgFgaeo1e48mdjPBi6cNDYrYkn0vt6961dwEqa4tZtgWh2IOlr6T2I7fWj1uH+kTuVk49ZeyiRoY/EBUMQR5hfTvyPe1SXAaFpQmnrKcUDzSEANIfa7Hc+vapLADJgHVi2IbweWyRC4jZSLjzBgD7bgUPxh1BhEqJOAJ71NGI1Q3KkjdS1x72NcrK7cQlitWvJgbAX1Xvbbttz61ZgMStJ5zD2VZG0zgau/5/L1oe3HEaN5xDGL6ZaLWLNG9rqwPP04NTZSD+YDEALd3K9ZBkOXkveWRnIPwljp/1pZlpUcARmtbO8nXJZZsVIkEbMgb8N9I2F7k7X9qGSgIjtVqVLuY8x2y7oOXSLsqGxBuNVwexAtt9aXa3awIg9V8TrsQpjOYZ6P6JTAs7PIrljceW1vbcnal7mW05c4A7THe1n4AjJiM2jW4BFBs1QxtScmmc9Zkv2tdQLIiwLuSwYj5cfrTPwxCzmzsP3jVlbVptXqf2mahNt+OwFbWZGn0u07j1ksMVUJmwlcO5VgC5CqOefQD1NTXSXaRbcK1jNGMOgC+Hrt+I9/etMV1KMETMLWsc5xOVwMUx/jhjouNINt/WjbVvUMYnXb4fTv3nJzGGO0IPgDmyi4v/UaG+E8gOI5SxsO7r8/4hjp7HTBysh1J+Fux+VdQ1hJDfrL6uqraCnBjRJJamZmqJxIocWIuKgiXBKnIgibJ9J8pNvQUHwgDxG11ORzCOCiZdjR14EBYwbpLRANTBdIv5900soLIAr+vrSWo0a2DK8GaWk+INUcNyIh5nlDL5ZEt79qx2rsqPIm8tlV646xTzPISN1/0pirUdjMbWfCP+1UBSwlTYi1NhgZ5+ylkOGE5UkcbVbrBjI6Q1k2NxTG0atJ9L/r2+tJ3aapuvEbr11lfU5HvDf3145PM9nHKKwNvnak304KbQOPXEar+IKWycwlF1UwGkm/saSOgwciPLfU8uZfmMJtdNid7Gq2+OP8AtLipD0jZhsRgmjMZTykfjsfpakDZcrbucwTadz6TvD5ZhGewEarpFrKvP5f7tU2a59g659ZHhugyB9IxYLKcOq2BXt8IA+XFLfiyT5iYsxsB4GJB1HlQxUYhuVCsGBFrHmjjX+GvEiolG34lrLem4FgEcipJt+NQ2/rY0VNepyzHHygrHd2lfEdFYEjyYaNW9lsL+thtUn4oSOGM5CVPMDT9JaG1RlUN9tr0dfiw6kxoNWRjbKWc4KeQfxcQuwsLC1c/xbec9fpCVVqv5VlfI4YYb+IQ5vcbcUvZqnYYVIaxHbocQ+nVywrpijVRcn6ncmhGy9u+IEaEMcscytietpWHIHyqhrtbhmhV0dSwU+fOTfWfzrvAjArQdoLzXqYRKSWux4W/NNUaJrTjtIexEHMRZce0jM7G7E/7Fb6UrWoVekTzvbMlghLHeuLY6R6qvjJhzLcqZ9+AOSeBRKqWeRbeq8CHsIdvCiGx+Ju5+v8AatCsbfKsQs58zQxHk7AABhb3G9MCniKG8E8iVs5gKN4q8fi+XrWZpdSUfB6GLqAy7TB2GynDvrlkDSMTcC9h8jWgdOrHceYymoKgAcSxJmisfCSQRMuyqBsPa/rVLGOdqnBjVG0+YjOYd6bx0rApLyPXvRKHZl8/WU1lVakGuMC0aISU7VEiCM3x2jYc1xbbG6Kt0DjOH1WJ0+xFCFpzHPw67emYewWO1Df9qODmJWVY6SXF4NJRZgDVHrVxhhK12vWcqYqZp0qRcx8elZl/w/us2dP8U7PFPMungb6lsfltSW2yuOOun1AwYr47pthum9GTU/8A1MrUfBT1qMtjEzrhVgDPCFvqKr5WuSQSw3B7WvvarBlLFuswrtJZU2WWDsvyR2u4bZe6nf8AX50VrQB0i5eQZjhJA5bSQDXIyEYllJEjwmKkBPm49earZUh7Qw1VidDLseeyqLk3F9tqA2jrPSM1fErQcNL8HVPqbUs3w70jyfEkPWEcP1SezH86Wf4cO4jC6ytpcj6qa/xN+dBPw5fSE8ZDLK9WP/OfzoR+HL6SwZJN/wA3Sf8AqN+dU/8Azk9JP/H6SKTqdz+M/nVhoEHaduQSpLnRPJoy6UDtINglc5n70TwJXxROHzcetWGmMqbwJXlz1R3oi6MmBbVoO8qz5vI2yUwNGi8tBfiXs4QSvFl7OdTkk0Q2qowoh69E7nLmGcBlQ4VbmqKLLTxHdtdIhmLLFj3k5/lFPJpQvLRZ9QX/ACwjhMHJNYAaU+VNKrPwOBFXsVOepjLgcqWMbU4lQWIWXFjL2iiYgcwXimBBW168rJA7xaSIxShTfw2P5Dk/kL1q6TU8bTCuNwz3hPA5HBNOcRNq1OqOFXZdWtYmP/ldrf1CiCgBsnr/AKhl1BWvCe/+ZYxsyByzSsgAQBRbYsGtc24Og22/beXZieuIahwVwBnrCuT44qdMmsqxOgm17ADk8Ft78caT3sL1WM3BldRUCMpj3/v95htCGvdrAbC5t347+9HJx0iWCII+4nWXffSdJHzuDuOLb7jvaquN0bFmBgSdMlRmDEkqxUAsfMOV3232W4Nh9OKoFxIOpYDAlmDCr5bd9v8AuF7jjfYDb+oUXdiDZzLEKqwvuLX2vz5Sdjb23+YriSIM5E9ZV06hf057/lxa/wCVdk5xOGc4kGJjBRNyN2tY29PSqmtWJzCIxyYLx/TUbna63ZC4UgKDp85A4Dc/tSb6RT0jtXxB0688H9+IMm6XABjILI8sNtLf0yqW3XexJ2sO31WOkI4/v95jQ1+/zHGQG6j3U+sUXyt47hVIB9qWZLBGH0mjv5Yc+0FY7LXbvb5iuVyvURV/glJ//m8X5sgmBJBBpgalO4iVnwO8flIMp4nLZ/xIT8uKuttfYxRvhepT/pKb4Vxyp/Kih1PQxdtPavVT+k50kdjU5EHtYdjOhMw7moKqZIdxJExrCqGpTLre4ky49vQ1TwVhRqnki4xzwp/Ko8FfWXF9p6AzsPMeEaq7Kx3hANS3RDJFwk7eg+ZqN1Qhl0WrfqMSaPJnPxOfpVTeo6CMJ8Ic/naXcPkyjsSfehm12jlfw6ivrzC2DygsQAtq5ancw5eqscRmy/pYDeU/Sn6vh46tELdeTwkYsNgVC6UXSPXvWilSqMCZr2knLGTRZZGDfSCfU71cVrBtc57y2thwKviBM+LVMic6q6dFKTGyv8It8hf96wPBRfzRjYo6mUcQJQfNLoPs1j/9O9iKgbf+okgr2GZWwuavD5PEYr2ILC29/wBwD9BTtOo7OJD17uQJHlqFsTqmxEigiwYO263vpvfi+9qjwt1mWPEbQr4flHPpDeY50IzbxGRDtdWN29ye9GtwJ1JBPIyZ1gsbKhV4pC8Z59qGGcMMciNslTqQwwYxxz3N9en5H9Kc4MzyuB0k4xLc6j871OBK7RIpJiO/v/rXS4AnYzE8liT63qOJ3hTmXOoxYcAc39e9RuA6yV0zmRx5+nZzb62qpsSWbTEdYQwuOVx5W/WicGAepl6iWdR9T+fpxXYEpK8mGVuQKgqp6iXWxh0lObK0PYflVDQh7Q66hhB0/T6H8K/tQG0aHtGV1zjvFvqDL1hsFHmPvSGp0619Jo6bVNZkmeYLIrp4jjY8fWur0hK7jK2asb9olLHZYqk+UbckCgWUlekYqsVuoleDLUk4Av8AKqojN0MtZsXqok//AC56IPyo34az1gPGpH/UT7/l5h+Fa78LZJGop9PtPDkbD+Wu/Cv3lvxNfYSM4EjkAVXwcdZPjjtODhQPeq+EBI8YmdrCPSrCsQbWE95ewuEv7UzXVmLPZiHMFCFtYb+tPVoFiNjE9Yaw0Hc7mmgPWJu3pLVXgcTwtXYkTnVUyJyWrp05LV0jE//Z"/>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http://1.bp.blogspot.com/-HQVRX_IFfDU/T_JkEmcXuDI/AAAAAAAAByE/1A0ckOf92dE/s1600/Stuffed+squas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1447800"/>
            <a:ext cx="1479888"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76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fade">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    Food is a source of energy and is necessary for survival, but for many cultures it also serves an important social role and is a source of artistic expression that brings people together to celebrate, mourn, do business, and visit.  But while the process of getting together and eating is important, the food itself is equally important and needs to be tasty if a meal is to be successful.  </a:t>
            </a:r>
            <a:r>
              <a:rPr lang="en-US" dirty="0" smtClean="0">
                <a:solidFill>
                  <a:srgbClr val="FF0000"/>
                </a:solidFill>
              </a:rPr>
              <a:t>(2 sentences on food)</a:t>
            </a:r>
            <a:r>
              <a:rPr lang="en-US" dirty="0" smtClean="0"/>
              <a:t>  Every culture has its unique styles of cooking and Thai food has recently become popular worldwide.  From the fragrant rice dishes, to spicy curries and sweet and sour soups, Thai food presents a plethora of treats for the palate. </a:t>
            </a:r>
            <a:r>
              <a:rPr lang="en-US" dirty="0" smtClean="0">
                <a:solidFill>
                  <a:srgbClr val="FF0000"/>
                </a:solidFill>
              </a:rPr>
              <a:t> (2 sentences on Thai food)  </a:t>
            </a:r>
            <a:r>
              <a:rPr lang="en-US" dirty="0" smtClean="0"/>
              <a:t>One of the signature Thai dishes is Pad Thai, which consists of long and broad noodles cooked with bean sprouts, garlic, chilies, cilantro, lime and peanuts, and topped with a delicious tamarind sauce. </a:t>
            </a:r>
            <a:r>
              <a:rPr lang="en-US" dirty="0" smtClean="0">
                <a:solidFill>
                  <a:srgbClr val="FF0000"/>
                </a:solidFill>
              </a:rPr>
              <a:t> (1 sentence on Pad Thai) </a:t>
            </a:r>
            <a:r>
              <a:rPr lang="en-US" dirty="0" smtClean="0">
                <a:solidFill>
                  <a:schemeClr val="tx1"/>
                </a:solidFill>
              </a:rPr>
              <a:t>Pad </a:t>
            </a:r>
            <a:r>
              <a:rPr lang="en-US" dirty="0">
                <a:solidFill>
                  <a:schemeClr val="tx1"/>
                </a:solidFill>
              </a:rPr>
              <a:t>Thai is the best food </a:t>
            </a:r>
            <a:r>
              <a:rPr lang="en-US" dirty="0" smtClean="0">
                <a:solidFill>
                  <a:schemeClr val="tx1"/>
                </a:solidFill>
              </a:rPr>
              <a:t>ever </a:t>
            </a:r>
            <a:r>
              <a:rPr lang="en-US" dirty="0">
                <a:solidFill>
                  <a:schemeClr val="tx1"/>
                </a:solidFill>
              </a:rPr>
              <a:t>because it is tasty, energy filled, and easy to make</a:t>
            </a:r>
            <a:r>
              <a:rPr lang="en-US" dirty="0" smtClean="0">
                <a:solidFill>
                  <a:schemeClr val="tx1"/>
                </a:solidFill>
              </a:rPr>
              <a:t>.  </a:t>
            </a:r>
            <a:r>
              <a:rPr lang="en-US" dirty="0" smtClean="0">
                <a:solidFill>
                  <a:srgbClr val="FF0000"/>
                </a:solidFill>
              </a:rPr>
              <a:t>(Thesis!) </a:t>
            </a:r>
            <a:endParaRPr lang="en-US" dirty="0">
              <a:solidFill>
                <a:srgbClr val="FF0000"/>
              </a:solidFill>
            </a:endParaRPr>
          </a:p>
        </p:txBody>
      </p:sp>
      <p:sp>
        <p:nvSpPr>
          <p:cNvPr id="3" name="Title 2"/>
          <p:cNvSpPr>
            <a:spLocks noGrp="1"/>
          </p:cNvSpPr>
          <p:nvPr>
            <p:ph type="title"/>
          </p:nvPr>
        </p:nvSpPr>
        <p:spPr/>
        <p:txBody>
          <a:bodyPr>
            <a:normAutofit fontScale="90000"/>
          </a:bodyPr>
          <a:lstStyle/>
          <a:p>
            <a:r>
              <a:rPr lang="en-US" sz="1600" dirty="0" smtClean="0"/>
              <a:t/>
            </a:r>
            <a:br>
              <a:rPr lang="en-US" sz="1600" dirty="0" smtClean="0"/>
            </a:br>
            <a:r>
              <a:rPr lang="en-US" sz="1600" dirty="0"/>
              <a:t/>
            </a:r>
            <a:br>
              <a:rPr lang="en-US" sz="1600" dirty="0"/>
            </a:br>
            <a:r>
              <a:rPr lang="en-US" sz="1600" dirty="0" smtClean="0"/>
              <a:t>…your </a:t>
            </a:r>
            <a:r>
              <a:rPr lang="en-US" sz="1600" dirty="0"/>
              <a:t>intro paragraph could start with a sentence or two on food, then a sentence or 2 on Thai food, a sentence on Pad Thai, and  then the thesis.</a:t>
            </a:r>
            <a:r>
              <a:rPr lang="en-US" dirty="0"/>
              <a:t/>
            </a:r>
            <a:br>
              <a:rPr lang="en-US" dirty="0"/>
            </a:br>
            <a:endParaRPr lang="en-US" dirty="0"/>
          </a:p>
        </p:txBody>
      </p:sp>
      <p:pic>
        <p:nvPicPr>
          <p:cNvPr id="4" name="Picture 2" descr="Gorgeous Chicken Pad Tha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990600"/>
            <a:ext cx="1295400" cy="973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395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Take the following topic and decide how you could gradually get more specific in at least 2 steps.  </a:t>
            </a:r>
          </a:p>
          <a:p>
            <a:pPr lvl="1"/>
            <a:r>
              <a:rPr lang="en-US" dirty="0" smtClean="0"/>
              <a:t>Ex. </a:t>
            </a:r>
            <a:r>
              <a:rPr lang="en-US" dirty="0"/>
              <a:t>We went </a:t>
            </a:r>
            <a:r>
              <a:rPr lang="en-US" dirty="0" smtClean="0"/>
              <a:t>from:</a:t>
            </a:r>
          </a:p>
          <a:p>
            <a:pPr lvl="2"/>
            <a:r>
              <a:rPr lang="en-US" dirty="0" smtClean="0"/>
              <a:t>food (2 sentences) </a:t>
            </a:r>
          </a:p>
          <a:p>
            <a:pPr lvl="2"/>
            <a:r>
              <a:rPr lang="en-US" dirty="0" smtClean="0"/>
              <a:t>to Thai food (2 sentences) </a:t>
            </a:r>
          </a:p>
          <a:p>
            <a:pPr lvl="2"/>
            <a:r>
              <a:rPr lang="en-US" dirty="0" smtClean="0"/>
              <a:t>to  Pad Thai (one sentence) </a:t>
            </a:r>
          </a:p>
          <a:p>
            <a:pPr lvl="2"/>
            <a:r>
              <a:rPr lang="en-US" dirty="0" smtClean="0"/>
              <a:t>and then to the thesis.</a:t>
            </a:r>
          </a:p>
          <a:p>
            <a:endParaRPr lang="en-US" dirty="0"/>
          </a:p>
          <a:p>
            <a:r>
              <a:rPr lang="en-US" dirty="0" smtClean="0"/>
              <a:t>Your topic is “School.”   </a:t>
            </a:r>
          </a:p>
          <a:p>
            <a:pPr lvl="1"/>
            <a:r>
              <a:rPr lang="en-US" dirty="0"/>
              <a:t>School-High school-Reynolds High </a:t>
            </a:r>
            <a:r>
              <a:rPr lang="en-US" dirty="0" smtClean="0"/>
              <a:t>school</a:t>
            </a:r>
            <a:endParaRPr lang="en-US" dirty="0"/>
          </a:p>
        </p:txBody>
      </p:sp>
      <p:sp>
        <p:nvSpPr>
          <p:cNvPr id="3" name="Title 2"/>
          <p:cNvSpPr>
            <a:spLocks noGrp="1"/>
          </p:cNvSpPr>
          <p:nvPr>
            <p:ph type="title"/>
          </p:nvPr>
        </p:nvSpPr>
        <p:spPr/>
        <p:txBody>
          <a:bodyPr/>
          <a:lstStyle/>
          <a:p>
            <a:r>
              <a:rPr lang="en-US" dirty="0" smtClean="0"/>
              <a:t>Your turn…</a:t>
            </a:r>
            <a:endParaRPr lang="en-US" dirty="0"/>
          </a:p>
        </p:txBody>
      </p:sp>
      <p:sp>
        <p:nvSpPr>
          <p:cNvPr id="4" name="AutoShape 2" descr="data:image/jpeg;base64,/9j/4AAQSkZJRgABAQAAAQABAAD/2wCEAAkGBxQSEhUUExQWFRQXFRcXGBgYFxcWFxcXFxcXFxgYHB0YHCggGB0lHBgUITEhJSksLi4uFx8zODMsNygtLiwBCgoKDg0OGxAQGywkHyQsLCwsLSwsLCwsLCwsLCwsLCwsLCw0LCwsLCwsLCwsLCwsLCwsLCwsLCwsLCwsLCwsLP/AABEIAKMBNQMBIgACEQEDEQH/xAAcAAAABwEBAAAAAAAAAAAAAAAAAQIDBAUGBwj/xABLEAABAwIDBQQFBwcLBAMBAAABAAIRAyEEEjEFBhNBUSJhcYEHFDKRoSNCUrHB0fAVM1NzgpLSFiRUYnKTorLC4fElY4OzNENEF//EABkBAAMBAQEAAAAAAAAAAAAAAAABAgMEBf/EADARAAICAQMDAQYGAgMAAAAAAAABAhEDEiExBBNBYRRRcZGh4SIyUoHR8AVCI7Hx/9oADAMBAAIRAxEAPwDhqCCCADAUqjTNQtEDkwRaSZyk+an7A2fnDqpjJTDy69/ZJbbvNlF2ZHHZmJa3OASLFvQ9BBgq1Hj1Icua8FzulsFtcuz+yHFvmWFwI6aH3qPV2K6gHOebAez9Ilxby5S0e9bHD7IxWDbUfTNOo2S4ggZyANQQYPO1kp+0KGOw7WsIpuL2ktdaS0y5sn2p7uq7ezDQk9pf9nJ3Z6rXBlt5NmP4FOo4kuLnkzrlyyCfBrQnaG7oAoF1s5GaL21Nvr8lvMdQa4sDssNJsYuC0t/HghXoB0TyMq3hhqbfoZrPLSl8TGYDYgL61iBGZotOV1w36j1EBL2NsksoPziXZgAHDQTcTzBP36rVigASRqYHu0+tNtowXHqZjviPsCaxRXHqS8sn9Ch2tgAXZYnsQJv7LXHp1yz1VrgMOWMjz94B598qUW3Bi4+1GqUUnZDk2qEwjhAlCVViBKBKKUJSAEoSilCUCDlCUSCAFShKIIIGHKOUlBACgUcpKCQxcoSkhBACpRykyggBcoSkyhKAFSgCkyhKAFyjlNhGCkx2OShKRKOUgsUjTcoIodnFk9hqWY+F/wAeOnmmVabHwb3h5boGOzGJAtMnu1v1heWeoy/9HDadSrUpVB2XAOj5pLJifDMT4hMb8bO4WIc4QBUcSxreQAYJ8SZ93emNyqvDrcQkZYcHdRDZmNYTu8e0jVe2sRlBbDBr2ZMu/qk2jwXRcXhp82YO1ltcF5htsYh+FewGOEw53uElzS3sgcs2t/BZTZIe1pDe0SA6MwgCdCNHd7T1C1GBwzvUa9QEEOpdk2FmtIg3iZJv4LD5iQIHs9OpP12+BRlbWm34FjV2kbB+GpupCoaQe1weHtm7Swe1TcTYWMN0vy0UDd/b5oOaxxc6k8/OmWcgQeh5juVrs7E+s4FwBioGlrre8+Y+KxNRsgah17RoG298gonOmnEIR1XGR1x1Qdf91G9bkkdNVl9kbyMLAKphzREnnbVWtLEgxA1APj0uuPP/AJKcHSj9yodJF/mZbcYdUqVDZUM6GPPkpNCpmJtEK+m/yscktM1T8EZek0q4sXKEpWVFC9ezioJAhKLUAxKxUIQKc4aHDRqHQ2EE5w0MiNSChtGlZEMqLChKCVCOEWFCUaUGSlcIpWFDaEJzhFDhFFodMbQAS8iGVFioTCACUGo4TsKEIJeVFlRYUJQSsqGVFgCUEUI0hghBBBFiOMQpWCxzqWbKbPYWOHIg9Uw5tkeHplzoGv4n4Lyz1yXRJa14aeyWNcbXvA5+JSzjC+m8FoNhcWiJjyEmyjuzMLhzALD4JxmH+RL80AWI6yTAjnofclbFSLfZW06gwdWkJIM3J0kRA6DmqHPAy+Zubn8fWrfZGFfwXkCWuB8j3eP2KjAKSk23uFI0G6uJLG1xqMgOsGROio3EgjrE+/8A5VjsOsBWgizgRF4/4UfbNPK8NiC1jAY0kDknbewklYkOFQU2R2hLZHQmR46qRgsZWoiWuMAwRMzcwf8AhRKLO2LcjYdQPgkUMS5ocBo4QQolFNUUma3Ze8jajsrwGTznn38gtHgHakxJ+pcuq0xbKZ7ogz9qeGNqge0ZteATbS5ussfTQhkU4r9gyNyjR1cORysPszbtdzQMmYj59py6mx1Oq1FDarMvazCI/rzOhltl6uPMpcnn5MTiWEo5KTh6oeJB+wp6611GVCJKABS4Qyo1DoLKUeRHlSgwpOQ0ghTSuEjuhdK2Og20ksUwkZijDiptjpB5UeVFKF+SLCgZUMiElIdP4KdgLyIZFncbvCWVcjQC0akGZtp3K7o4rO0OaZB0URyKTaTBxpEjIEMgTJqFFnK0IHi0JJYE0XlESmA4QERATaJMBVkJSUaYg0EUokWM5LjacMp+B/2+CLZA+Vab2va6u6u1uLQoUzh6TX0XPPEyN+Ua5stDho7LPla3JWHo+oMfiA+pQp1GAPzNIIbbLl00vy715eltUek8ijuyrxmFDjmlolr39CYLW6HXnbuTFHEA4cNDBIGo1eS4mD1gTHRajfHDtqV676dCmymymxoa20F08yZkyPwFk6tdraLWcJoIJOeSXOzizTFhl6a3KiMGkGtSexr93NrDD4LK5jXF7argSJs7M2ImIBYCD1BWB4MEg/NsR38/tXpT0b4DAYjAUctHDVCxuV3YDnAyZLs0lpNzrF7LguMbxdoVoLAHVartAWx2nadwE+XNKD3ZXgqKVbLUa5kiH2m5jlPf96f2xQcHlx53HcNB8ZUluHDKoBAblg3AIJbeRYhwI0m3Jd/xe6+FxeBpPZhKTH1eBmhjRDQ+X+zYWzad3RE500wSs850KZBbp2g6OoMa+ailsFs2sF3vd/cehVqBzqNMnD+qjIWCHNcwOqZh84/KTP8AUCj+kzcLD0uFWo0m02GoQ8NbYZg4zoZGsDrA0CSyodM4rSo5jlbJMaC5J7o8j1spuC2dUqjsBxc1gOkjUkeEwStNW2GwzFPKctThljS8uql4FOk6Dc5ZdMAz1BW69G27D6GMc2s2ZpOEuEywARAcTYl/LQt5gmRzRO5yDZuArB4ySDBdcHK4eWuvktnsrZj7dgh4+aZi/tNuYIIghdGp7iU203uDJc1xI17WQvsLzLoYJmYOtgtFg918KQ14YRma0mHPg2sb30+pVDOk7JnjlJUcb4Ipvbwye182TYA3ibeUdVaFwGpXQ3+jnBF2bLUBvpUdzMpdf0f4R/tCp/eH7lt7XFJ7GXs0mzmhxbIJzWFiktx9MkdoX/HkujVPRrgXfNqDwqR9QTf/APL8BERV/vT9yxfWZPT6mi6aPqYNmIaRIIjqmqmNy9Y7l0UejbBdKv8Aen7lV7w7A2dgmg1G1iSDla15kxreLaqZdXkkqSVlR6eEd2zK0KmYA8ylVKobMmMvtSdPFdF2buthnUqbmU3NDmNcPlXSA4Ty8UHbkUHl2fiAHpUnu1IlaYuren/k5IydOr/Bwcfxu8F8tMamAXc7TIH3pint2oLdl0mJ+j3mNV1ip6LMCSCeLIEfnBoP2UlvotwIMjjf3g/hXLLLlbvUbxxQSqjldDbzzqGn3jwKu8Pj2vaT0EkfjVbin6K8EJg1r/8AcH8Kcp+jPCN0dW/fb/Aqx58sJbu16inhhJbKmYeliWv9kgqLtqu9lJxpiXaCBMd8Lf0/RhhGkFr64I07bP4FPw25FBkxUrXJPtjn4N0XT7Xa35MH0zvY88cQkk9byFrt3sU3JksCNOp1+wLoVf0UYNzi41MQCTNnUwPhTUjDejTCsjLUr2M+0z49i47ljjyqErKlgk1RjbIwVu8RuFh3iOJWFwbOZy/YSaXo/oNM8WubkwXsi/7C6/a4GXsszDp3C0g92UvDJBIJ0JHzfErcHcfD/Tq/vN/gSKu41EthlavTPNzTSJI6HPTIjyRLq4VswXTT9xiXYR8kEXFjpy1ScRhiyzo8iDynkttU3FpuaWnEYiDrekD7xSlIpej+iImviHRzc5hJ8Tw5Ux6xXuN9LIwpahlXQP5C0Pp1f3mfwKs25uM4NzYd5tc5y06XiwH1rX2zH7yPZZrwZHKgomM2NjzDqVNxpuEtty77fegmuri0Q8MjIbGw7azXNLbNksLZD2ltGoMxg9m7aZMwLcufW/Qhu/SGzzUqNZUdUqumWg5Qw5QDaZ536hct9H289HCDGCs3tVqcMfElhGeQIaTLi4XsLLa+gDei78AWklzn12usGtENDmx4wfMrilqVncorybjauxsMMFWrGjTLuHUfOUm7MwabXMCIXmfGthzwDYOgCb+7ugheott4B+I2fwWGDVDWON5DXVIdEaWn4rzLvDhTRxFakYlry22hgzz8ln00rVWXOKXCNPuLtLFU8NWGErGlVDs0xTOZuX2O2CReTbmspia9UOa4yHgi+UC4u3Qa/XC6H6J9yjjaNV7sgYHgDOwOvlaZAI6O171fVvRfVrVuGx9EMoC+amSwvqS4AAG0NyTA1V60ptURTOZdr1djxmqVQ57qrYMNpNAa2Y+a7tXtB8V6c3ablwOHg/8A52H/AAArIYTcp+GZTYDT4lVgo1HMbDSGGq5oaw8i1wzc4pmLldCp0Q1gY0QA3KByAiAPBZykmy4qjivov3i2lVxz24nOGVKdSo6aIZmexgDb5R0FgnvR1vFtLH4wUceHmgGOfDqAYM7ILL5RobwtHub6P6uCxJrfzUNNKoz5NtUOl0QO0SIkeKb3A3Ar4DF8aoMKGmm9nyPFzdotIHbMRbxVtxpiVlrs3d0Us7gJ4Ly5oMS7Ix2SSBDu0Z6t7Q0Kl7FwrmUqdRhc5zaNRjW6mOwTT00D2ujuIWlDBBtEzMdTqU1haApmm0aNaRyEwGibLAtoy2H3lxT5yUS7KYMCYPQ2sncHvDVY+nTrUTSY4hoOWI5CARpoq7Ym0q9J1bg0eKDUvZxiCY0TuNxlbF16NKpTFIh03kSLEm/cF3dqN1W3xPPWWVXqd/A0+0sVUpseWdstzEDLcxk6f2is3Q3rxLxLKGYTEtDiPgFrnHtO8Kn1U1zvZONxVPDVOE35KZc8e00wNDPhy5qMWOLjujXNOUZKmX2C3mrur06T6Qp5yBcOBjrB1VltradWi0OY3iHM4EBp0BIm09EjYXCqU6FSsWuxGXslzu37Toi91b4b2j+3/wCwqJqClwXj1uP5uTO7u7xVcTVLCwNAaSXCTHQfjoue+k/eaq8spmmAWuqcjJiAPvW127SfgMR6xRHydSQW8g43j33HmsXvXsxzWUa9W9SrxHX1A7F/EytVDGvxVt4+Ji55PyPnz8DrmwD/ADWhqPkaXxY1S8VULWyI56idGk/YmdkNHAo/qqf+QKRU1Z/b/wBLly+Ts8GW2XvaatUU3tFObAmT2uQPRSd49vPwrmtyB4cJmCIvEarPVNlnEYjGZfbY4ub3kPNke19s+sYJrXfnWVAHdT2XQ77+9dXYg5Kl8Ti781FpvfwzUbK2m+tTa8gNzciDbthvW9rqq2hvcWPcykzi5TBIaYkdIJKvJhrP1dP/ADD7lTej1vYrO5l4+qftWahCnJrg3lOdxinz5If8sqwu7DwPB32q9wW2OLTFRhEHPILSC1zWl0HtH8FW+IEscD9E/UsVud+Zf/af/wCtGmE42lVeoaskJqLd3ZIx+95pVX0zTktcWz1g66rUUw8gGW3APsnn+0sxtlo/KlDwb/rWtqPDQSTAAknkAFGWEUo0uS8M5Ny1PhkasXtAMtPaaNCPacG9e9UO1t6vV3hjmZpaHSLak2v4K7qYtlVgdTeHt4lMSDIniMsspv6PkcPa5cfHRGLHFyqSDPkkoaosc/l239EfervYm2himksgOGrTMiefeFZUaDcrey3Qch0WS3dGXaOIaBA+Uty9oFVoxyi6VURryQlHU7v0NJh8W5zcxDGjIx5km2ZuY8uSoKu+7ASAwuHUWB991aerGrhXsbq6hTA8eGFlNkbSfhmGm7CZyHEyWmfD2TKrHhjK/PpYZs04tJOl76svMHve2q9jGs7TzF5se9aF+eCMrTbTMRPdcLHYLaFGriqbqlF1B4IyxAaTyzDKPCVuevgs+oxqFUqL6fI5p27KzYLyMPSGU2ptHKDbxQT2wROGo/q2/UguVN0bnkPCVAaolpcHGC2buJ5SRzK6h6DNnPp7SeH02gspVQX55k5mghomHQbGBa06rnGB2W6pBpams2mybHM72QYNp+xda3Owcili21A2vmfAyObBYWteyqQdXF4BdEdqn4ruyypGMVudRGNp0cO2pVdkYGyXQYAk3MCw71wLamCwmIxNUvxdJvHq8XMHexnL4a6egF+9w6r0Hhr0WSNW6Hv5FcO9MO7GHoOp1aLSw1Xlr2gQwEBrszemvKy4OnyLUo+9G+SO1nTvRbs008NTqMdNOrQpaaZmF7Sdbkty37ltWsiYgSZNtT1WX9HlL/peDAm1FvX7CrjF4GpVa3LWqUi0uktjtXgTmB6fFauf4mjJPYnOpSQTyMi3OI69CU5H4hR8FSLWBrnOeRYudEugm5iAnosnaKIm0MG+oaZZWdTyPDnAD22/RNxZTCCqnA4Sux/bxDqgLSAC1gh2odYco070MPhMRSM1MSaoIIANNjYdaHdkX5270lJNWiU7LEkjWExjWvIIYQH5H5T0NroepiZzvmI9rvB8k5TbD23nsu7+YQ3RbWxS7sbHxGHe7iObkcCSAZl3I6eKTvFsnEVa7KlItAYBEkAgzJ5eC00qp3oqEYSuQSCKbiCDBWnferUYdladIW0RULKnCLRUhwEkDU0517g5ZzZ2zsfQZkp8PKTJBcw38/AJvaO7+HrUcPVqUmOeaLAXEXIDB71nsVuthQ61Jgs3l1nvW2JzcdkqMszgpbt36GswezMW/FUq1cNhlpBbAF+Q7ytThmnO6f6x973ELi+9uwaOHotfSblcarGyHO0Mk/OjkF2qn+cP9hv1uSyuXlFYNNPSzO77YLEVgxlJmZntO0BzCw1PQlY/0gmrwcKKwyvDaoItoCwDTuAXV3LmnpfN6H9ip9bVEcl1Gip46uV8nRNlj5Gl+rZ/lCPGOIALRLgTA6nI+ENnj5Kn+rZ/lCVW1Z/b/wBDlF7mz4Mju5QxTMU576Ja2qTnJFhq617XTO+G7jzU4lBhcH+01vJ3XwK3RRLXvvVqSMPZ04aWytLPYB+hSH+IrKYJ+KwDqjG0DUY50ggOI6AgtHTkthX/ADo8Kf8AncpgSjkpU1aZcsWppp00YutvPinNLW4UtJBEw8xNpiFL2Hsx1CiGvHbcKriNY7LQB4rUyufUMdiMTi8bR472Cmx3DLIaWZajbi0EkCLoeXaoqvIlialcnYra+Jr+u8YUHHhktENdDg3MAZjvTm0d5MTVpup+rObmGUmHmAdbQq/EYXGtaSMfiLdSw/6FHaMeS4flGuIMaUjyH/bWybdXDg5m0rqfPoafdKg5uFAcCD6wzUQfbZ1VRvpWe7hUxTcQxodmAJnMNNO5Z/Ze3cedonCOxdSoMjwJbS9vhy11mfNMHyWg2piNocV4pYrIOyACym6LZSbtvLmk+alSayN1vyaSUe0o3twT2b6PAH82dp1P8KVujhaj61bEvaWB+aAeeYyY7hGqpXYnaoEjGtIkC9ClzMKm2zvjtTC1aTH4hjuIRYUWAAZw3WfFO9moxqxKnJOUro6LXc5uDqFpIcKNOCNQeG3RU2y97HUqTW1KdR5E9sn2hJ6jy8lssO2C8DkQPc1qdIWayxS0yV/+G0sUnLVGVGFrYp2PxNEspua1hEk3AGYEknTktyefgiHRA6HwWebKppJKki8WJwtt22RNgf8AxqP6tqCqXbadh8NhstF1XNTvltlgN1sdZ+CC5k1RpR5mw9VrDLC5ruI2rSdchmVxMOAP6u/itJuxvs9uPdWfDhWPbs1g9gNfYSA0htwBJLWHksI1xmxjl0QcIsdZXoygpcmKdHpndrfvC4luQPIqNaSQRYtmA5p58u/uVfvxgmY5jWjI4sFQtzuLRnIaGwRpoVw/YW0zRjIzM42nMWkTeJHI2t3LdYfaedgIcSHDQuNv95Xj9RjliknHhcGj6mk1JHWN1doMoYOhSe5rXMptaQCCARbWbq3p7bpHR4J8lxF2J07Rtp2j9/ejp49zXAteQR3z/wArPv5W+fp9yF1EONJ2/wDLVE6PCNu1qX0x7lw6niyCSHwYIsORsUr1l36Qj9kJ93L718vuX38fufzR3E7Wp/THuRV9pMI9udOR6rz9jDSbLn13TyEmT4AFVezt8MrznLw2CBbObtIv2h171vDvzWzXyf8AILLH9P1R6MrbcptEkvjupvP2Ktdvjhw8EueIbH5t3ziIXCsTt/MHmg57sgBJdYe6VQYnbLqoPEc4k2kaW0kHlGkLXHiyy/NX9/cHlT4R6hbvPSOnE0n8y/Tqq7eHbrauHrU2NqlzmEAcJ4mR1Xnrdvarm1OG6o4B3O3l3+S1frLhpXd9azyQywlVr+/uJ5I+46iNqs4NFkPllNoPyT7ENaCJi+ig18Wwu0do3Wm8aE9y5766/wDTuReuVP6Q73n71pDqM0FSr+/uYZIY5u3f0Nfvc8VqLGsD3EVWuIDHiwmTcLdjeGiHuPEHsgDsPgwXd3guKnHVf6Q8eBI+1H+Uawv6y/8Aed96U8+afNFY+3Di/odt/lJQ51mfuvCwHpOx7K7qXDdnhj5yAmJI1ssqNq4j+ku/fd96MbTxP9Jf++fvURnlTul8zSU4SVbnbMFtakKbBxaQ7DRBeJmBbVIq7eoy0calZx+eLdly42NrYr9N/iP3ovytipni/Epa8t8L5/YruRrz/f3O2DblE/8A20f7wIO25RBANajJ0+UF1xQ7axX6T4z9iI7ZxX0wfJv3I15f0r5v+A7kPX5fc7FW2tT4gPEpRFMzxBHtPVgNoMPzqZ/8gXC/yviOrT+yz7kX5VxB5Uz/AOOn9yfcy/pXzf8AAKcPX5fc7scYLezrFnj7lgd2ag/KOPOvZqc+tT/ZYMbRrh2YMom0Xps+6Pglflmv+iojwYy/uAVLJkX+v1+xMpxfv+R1TFEFht05jqFCpCXPt889OgXOTtutzpUv3B9hRjblXnRZ5NI+1dK62a/0+v2OR4IP/b6F/sJn/Xi7ufbn+a9y1u1toUqLnvrPbTbLZLnNHznd65lT208OzcBgdcZhna69jcOlYXeXE06tbM1mXLZ+Ukixv7RJza3lXizynktxrY07UdOm/PuPQmC2jRrsDqNRtQZxdhDvn9xssP6RaZ9Yw7mtkta0gaFx4pIA8Yhc92RtWoDUpUGubTe1waQXB7bRmJab3Ame6NFV1HVqUOcXtcDDSS6RlM2k9YXRHL4ojsb3Z3HdvffaeNo4k0sNRbWFZrGZi8NbZ3EzXklkM6XcfBajdDH4nK8Y7E4apV/R0RBpgTOY6n923VeZ8Ptuu0Fpe5zSS4tLnZS4z2iAb6nVRsPSLj2XQ4mOYsbHTldc7xcnVqo9iUsXTqSGVGPc3UNc1xHiAbI8Q/sOM8j9RXlLZG0/UK7alMvFVsjOCQIIgiLSPGfgtZX9IGLqNBFZ2U6xNxzFrhc84tccDWVVudn2djqbMNQ4j2tJpN1NzYILgmK3rqFxIaY5AuNhyCCzWKVeB9+JigyWk9EGO63+3xUrgu4VhYnMT5RH1lMV6WUMtq2fiR9i9JOzJMSKsDoZBBHKFpNnUKgZna4Tq4EWNpFx3LLQp7No1DT4cjKPIwOXgs80HJUhSReN2q+oMrWgOP8AXEkHmJASsLtjsDOx5dpYgg9/wVXsajmc+3aa3MDJ5fWOSf43BJAEw8usRZtnAfaueWKFuKRDrgmV9rua3PkGWYjNf/nxCi4/FcSmHCoQZEBrSNepOqm4usyrQdUbqAekh2Ui/UwSqLB1xBaS4CLwYkzqeXd7kYopq0qaYIbrMLXgVM14MnWDrP1KJVAm2n4hX28NMPax4n2TfrYR9qozBaOt5+C6cUtUUy4uxWGcWmIJmxEls9yt27FhshxJiY05afWPNVVTtBp78vh0WvwQcaYJvAufvHJZdRkcKaJlKjL1aJa1j2yCJ8oNlqmVZAPUSodbCjKAB+CZT+GaWtg3XPlyKaTIcrHc6PieKTPcilYWKxWdFmSSklArHM/eizpBHcg1ACs6POUiUMyYB8RDipMoZ/xCBijWKTxShmQzJ2Fg4x6lAVz1PvKKQhZFgK9YPU+9H6w76R96bzBH5IsBXHf9IqNXpBzQ03aDIEWny8U9H4hCypSaCwmV6jQA2AAIAFrdFG2g19VsVGz0IIkeEqVISKokEAx3qo5HYWUm0QSGjLkAEXi/TRM1g1tMZSZJueo6BT62ygRZxc6dXExCRjNmRSaGXIMnqZXVHJHZWWpIcwOPGQCpe3MTHcpzMa3QEKK19NrW03uBdEHx+xQ8GxpcBlEiQCSWhwnpFz3LNwjK3uJouRjGoJkYVqCwqBBTYfES0tkjM0ze0jT4KPja2YtHJjQ0eU3TdIgEfFIqanxXoqKTN0twmlOCoR4Sfim2olZRY4bF1A7iZu0ezJtmHMG11Y4oNPbabOYwX5ENMj4N+Cz5eSAOQUsOBpanMCsZw3TM5IvdivY2kT3nMOUjQ+YhUVLEEF5iz7HukzbvTeGrkW5H60mtUMAcko46k/UEt2aHaD2uwwLZcBETbn0WfwrJOXmbDxPNTW45/Cy8spGirqb46g2uPijDBxTXqEFswwbR3rZ4N5bTaJmAFj6bQ7T8WK0bcc0ACdAsuqTkkkTkLLilEXlQ2Y5h5pfrbeoXFoa8GdD8lCFH486H4o8xRpYEgx0CLMOiYDkRfHWEUBIzhJTHrA6hGK7TzCNLCh7KgGBNCp0P2oFxRTCh2yIjuSQ4oSgAy1JyJQR3QAkUkeQI5jVFxEWwoBI6IFyJxRBAUEXdyIuTkoT3J2AhpCOB+AjJROI6IAEJjFk5HZfai3inCEQaE1s7AztfA5MuZ13TPQQJT+FxYY3Me3fQxYjmJvofgnttUnOLcrTHhzMKCOwTTLATN7635L0IvXDc2W63LOttUNiWm4kaaFEkYrE0LAg2Eaad10FlHHGvyslRXuKNBGUbAuw2EoIyggAk/TEsPcmEoaFJiYbBceKdxTIcmWm6exZujyLyPUSHNga6KOaN+6/wSsGe15KdChvSyG9LIlCnF09dOBsI/cpe5DlY2JTjanciCKFLQrHRVHRGK8aFMFqBYp0ICUMY4c0oY881CyJRBSeOIEk4kFNF6QEDCFGgsWHJ1lUjQpgPTja4SaAlMxDuqfbij1CgcQJBeo7dgWoxaI4hVXFR8VLsgWPrPcgMUOqrc6Eo7SAtm1xyISw/vVSHDolAjw81PaAtA7zSZCruJGhKdbW7wl26CheNqkNkEi8WAMlJw1Z/z48TDT5iVCx2Nnsh2WCZ1nuhQMOzO8XMa36Lojh/BuWo7bmkFYdZ8wjD+/4hUm1WNs4G+kKHQe354cfAwpj06auwULVmqaoz8KBUFQ8hEHryKgs2wA2A1xjSSD4SVDxeOc8iRAAsOXjfVKGGd+4FBkrFYBmck1Im+k6+CCrBWcOZQXUoSS5NKfvC5HxCcwzQSPH7EEFbG+BkpVMXQQTGJRjRBBABsSsQZcUEEheRWFPaVg0oIKJGWTkDtUQKCCkzCKEo0EgDRNKCCYCmCRfvRD70EEvICXFECgggAIkEEMEEgNEEEhhBAlBBMfkBSZRIIBDkog8z5oIJASWmyBYEEFmIjYpggmLwq8IILoxcG0OAFKphBBaMofwN33TFV5JuZQQUrkPIhBBBUM//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https://reynolds.public.sd61.bc.ca/wp-content/uploads/sites/41/2013/03/Reynolds_school_Scaled-850x45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4038600"/>
            <a:ext cx="2457450" cy="1301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728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arn(inVertical)">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arn(inVertical)">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When you already have a thesis created, you may need to reverse the process and go from “specific to broad.”</a:t>
            </a:r>
          </a:p>
          <a:p>
            <a:r>
              <a:rPr lang="en-US" dirty="0" smtClean="0"/>
              <a:t>If you are writing an essay on “The Lottery”</a:t>
            </a:r>
            <a:endParaRPr lang="en-US" dirty="0"/>
          </a:p>
          <a:p>
            <a:pPr lvl="1"/>
            <a:r>
              <a:rPr lang="en-US" dirty="0" smtClean="0"/>
              <a:t>“The </a:t>
            </a:r>
            <a:r>
              <a:rPr lang="en-US" dirty="0"/>
              <a:t>Lottery</a:t>
            </a:r>
            <a:r>
              <a:rPr lang="en-US" dirty="0" smtClean="0"/>
              <a:t>”(the specific name of a story)</a:t>
            </a:r>
          </a:p>
          <a:p>
            <a:pPr lvl="1"/>
            <a:r>
              <a:rPr lang="en-US" dirty="0" smtClean="0"/>
              <a:t>short fiction (a genre of writing)</a:t>
            </a:r>
          </a:p>
          <a:p>
            <a:pPr lvl="1"/>
            <a:r>
              <a:rPr lang="en-US" dirty="0" smtClean="0"/>
              <a:t>Writing (a general form of communication)</a:t>
            </a:r>
            <a:endParaRPr lang="en-US" dirty="0"/>
          </a:p>
          <a:p>
            <a:r>
              <a:rPr lang="en-US" dirty="0" smtClean="0"/>
              <a:t>Your turn…take the following from “specific to broad”</a:t>
            </a:r>
          </a:p>
          <a:p>
            <a:pPr lvl="1"/>
            <a:r>
              <a:rPr lang="en-US" dirty="0" smtClean="0"/>
              <a:t>The Lego Movie</a:t>
            </a:r>
          </a:p>
          <a:p>
            <a:pPr lvl="2"/>
            <a:r>
              <a:rPr lang="en-US" dirty="0" smtClean="0"/>
              <a:t>The Lego Movie- animated films- kids shows</a:t>
            </a:r>
            <a:endParaRPr lang="en-US" dirty="0"/>
          </a:p>
        </p:txBody>
      </p:sp>
      <p:sp>
        <p:nvSpPr>
          <p:cNvPr id="3" name="Title 2"/>
          <p:cNvSpPr>
            <a:spLocks noGrp="1"/>
          </p:cNvSpPr>
          <p:nvPr>
            <p:ph type="title"/>
          </p:nvPr>
        </p:nvSpPr>
        <p:spPr/>
        <p:txBody>
          <a:bodyPr/>
          <a:lstStyle/>
          <a:p>
            <a:r>
              <a:rPr lang="en-US" dirty="0" smtClean="0"/>
              <a:t>Specific to broad</a:t>
            </a:r>
            <a:endParaRPr lang="en-US" dirty="0"/>
          </a:p>
        </p:txBody>
      </p:sp>
      <p:sp>
        <p:nvSpPr>
          <p:cNvPr id="4" name="AutoShape 2" descr="data:image/jpeg;base64,/9j/4AAQSkZJRgABAQAAAQABAAD/2wCEAAkGBxQTEhUUExQWFRQXGCAbGRgYGCAdHhobICAcIB0gHx4fHyggHR4lHB0bIjEhJSkrLi4uGx8zODMsNygtLiwBCgoKDg0OGxAQGzQmICQsLzA4LC8sLy8sLDUsLC0sLCwsLywsLCwsLywsLCwsLCwsLywsLCwsLCwsLCwsLCwsLP/AABEIALEBHAMBIgACEQEDEQH/xAAcAAACAgMBAQAAAAAAAAAAAAAFBgMEAAIHAQj/xABEEAACAQIEAwYDBQUGBQUBAQABAhEDIQAEEjEFQVEGEyJhcYEykaEHQrHB8BQjM1LRYnKCkuHxFRYkssJDU3Oio9I0/8QAGgEAAgMBAQAAAAAAAAAAAAAAAwQAAQIFBv/EADERAAEEAQMCAwgDAQADAQAAAAEAAgMRIQQSMUFREyKBYXGRobHB0fAFMuEUUsLxI//aAAwDAQACEQMRAD8AYAuNwuFjtRxKtTraEqaF0AwAN/xGKXB+JVUNeoKhZ1pGC8NvUpDZgRzx1XWBa4DMmk7hcK3aOoO9caoOlRHXc/gZ98X+y/HKld3SoiDSmrWsj7yi4JI5kyCPTAXP5kValR18KsV+KJsI5HlE4qN2VczPKPT6qB0kk6Wbxrc9LC89TbbnginaJqGX7imAGd2Lc9Ky40jzP4euBVMAOzamJZgp0jdbGJ5XA58sUayzUPIatvfGnZ57rDGhp8vb8K9VztSujURTLQdbFZsoKaiY2AgX5Tghk+GoaBIarrAARFUANJvDkRa3rIwL4XxKujEUSo12ZRTLFpsviDAiJkRN5MHbC1XzOYr1SGeFLaUUOEQAdY5RF7mcBM3hk4T8WlDw0k8dE75vhlBhTRT3dVhDtVqz4ukWB8NhscRZT9mVhTBrHNU2lwg1U2UyB4h8BFtyAR5nCDnOFBWCsyaiJlCSZvYz8/cYceybKaYlmKwYliJafI3uCJ5AnAWSuccJ3VMY+3kAYrHyRbPqTl3/AHYAKC7vJ/wg4Odm1mus2/6f/wAx0H9cLlVPARaSByv8zhl7EgCuZAtR87+Ifq2MzyCigaeEj5/RAftbOqpRp/yUS3+Yx/4YQ8rlQOeHrt5+8ztVRHhpou9hbVv08W+F1OFhS01qIjkG1T6QIOOXJINzrXq9PCRFHXb6m02/Zjn+6zHdk+CsNP8AjElfzHuMdUp5FVZmG7b3t8tvfHEeHKVIKm6kEEdRcH547nw3NCtSSoPvKD6HmPYyMb0klgtPRJ/ysNPDx1VSt3QqKGK94duv+l8b1MkhOoqC3IkSR6dMb1uGCowdxDrsVPQyPXriw1AwBqII3MC/XDQceq5TmjohfDc4lYEoDbr5zH4Ys1SqRqIWbCcTUcgqH93CyZaBv5eWMzPDxUPjJMGQNo/ribnV7VktbfsWop4zK5RUmBuST74tohi8T5Y20Y1dqgKQni4+G8YC5ioZHi59MG+NiNOE7jvFT34QUwqkeEgnkTfa97fnhGQ3KQnYh5FQ7d516ecB+FBqGtgXVSwIJIHONJA9OmOd5Qn9oJ1aoLHUsgHcSIggGfK2HXiD97qNQljDNvs1jIjnvc3wOo5Cmvw+AsoBEbx+Jn54PAzabUnluMMVPMopj4Ji94bc7/rph44c6rQoWGsxAneUjf3+mFJMozqIYdYIHP64LjPhEp0yokJp2ANxBvuPQYPLKQMd/ulYtKHGj2+1KDO1gtZ/El3tJiZANjz3xDkqlmUpPiYWvzYYC8dqLAKjUsjTM7XAPrbFTLZtgqFC4MtZT5jed/8AfDEU1UErqdEHAnuvc1UlQto8LnyIWPbninl41xckDUTHhHnP6tjaqAxInvFMEAWUX/n+9b+WdokYkTKs0KfFB+BQdO2+m8wObSfPDLccLnyuBPm+C1RgtZoIOkGG5Egb3E3PXDPxXuzSq63UaVZyJj4mSBGwMjwz7b4UMuppVKaMLHbyAIkeax8vMbDXzVTQ9Jj4YKdNQlmW+5Aa4BPphaeQNNldDRwGUbWnhdY7K8Rp1lOg6tKqJAMTzE8iN/fB/Rjkv2XowzVOGIU6wRJhjB5bH4QfljsWjBI5NwtC1On8JwF8i/j/AIud9rz/ANW46KPwBxBw2nNLMkEDwLJJAAGtCSSeQCk+2N+0dXXm6jo0raCPJQPyxeoZGjXX9oqS2nV3ifEpMQzMNzAn5zE4k7yG4QdPGHOz+8rXsvoR6xdRUQpB0tYgENIbYzA+uKlNYUWk2MkzYnwxA6X98TZfhKAsuVVCjEFVSoQZIIJIY6iJ0kCPu/KLO0qivFZX12+LoBAjkRAAt0wKKQucSf39/CLqI2taAPj+/vK8Y9WA/eAmB5C/M+WKZWah9fzxYotBGy+LHlNJafr88GL0JkfKjV3pkXAVX1zAEEcz5YCcN4dQqMtJmYLt3knzO17e3TEnGQ3wljeSV6xffpbGcGUCqom8/QqfzwnLNZrsunBAWjcmTgvZqiG0UwSx2JbfztblsR74M/8ALVSn8KgAcoiPl4QPU4CUw6yQC7ALtLWk3tfbnhs4JVd9JZ2suotPnAUe564XdqhE0uPCMYN/KEZrJsieIEWH3bH32Ptg52UT94xBP8IX/wAQ5HcYr8b4h3pIgyqgGDbcxq5s3KcX+zZ01Of8Pr/aGMGbezctNi2lJ3Hm1ZvMOL+Mr/lAX/xxGrkF4aJX7lIX2sZuvqMWeLZSpSdzUQqzsWE89RJkHYi/LFdNTAHUdo35dMIOybK9QxwDWgdgpclS9ffHR+wOb8LUTy8S+h+IfOD7nCLw+jbHR+ynATTAq1BDkeFf5QevmRy5fhrT7vFwlP5Is8Ih3oj5XEdOjpEA+k4s6ceFTPljprzygo5fTMc7n1x6lGJvM4lFPfzxsMRUVHpxmnEkY8YgCSYA5nGrVUl7tTmVphSxj9eWFHiNRXKMswR0I+8fOeYvgjn83SzdZiWlRTARdRQMbkyfWOvXAriPD1pOgRmKkkgEgiBHiEHYkje+FDJpxKWOsPq+McXXdGaZsFoBbx7eavslvivDzVKjVG+5MEATsY3iMXMtlPhHIbn/AGbFqlT8QP8Ae8uR6E4vZXL7Wk/1nynlieLtTRitUshkQANMHfxEWHhJBHuRhY7WPpqsAdwDPWVF8PNYrTUO5EjYch4YIAEzzss4532izHeVmYKYgQIAtAjn088aa/cFpjKd6Icme0owY3tptMCSSPrj3K1NQGpQfHtECNMz05YFZ6f5flf8JxtwjOOzaIkW5EkAH6DDsJyLSGrFtIajuaq0gx0HvBeAphY3/iXnp4AwtuN8RZio7AhiAvh8KDSrDlqEy/8AiJ9BifN1qOrwnVtC04KzFwX+Ef4dZvtviBs1U+6RSGmR3chvQ1Pi8vDoHlh5cDiun1/fgqOYptTZQwIU1IVTI06uamLTzGx8jfFOvTAJiIPS5F9/kfkcS5ptEkRo8LlbwTaSP5W/tDfmCMa5uCW8zB9Ofz/p0wnqQu1/Fu8372RHsFV05qgZj96B66hH4v8Ahjt+nHz3w/iIpV00gHTUDC5uVYQfoLY+hlaQD1vi4HXamujrafT4UuI8Tz2khFu7An2vg/8AZtTNPWhOovqZrggFSq29Qf8A6jC0zKWDiJ0xMzAufb9Tgz2P4rTpVqQkg1AwWecuYvyuIj8bYw91vWIIw1gRftD2VOWR6tNu7ofHE/BcAqB/KCR6AgcsAcvxarUpHWxegjWYKYDQSRAsDpvfDj2vquaPhqhTBABg6zqUkRvte3TALg+SY0T3ioD3trH+UXlz+oxHysBGPVEZpi5ptLtHj1J2VaclmYCSIibTccjeMGuzx1rTDXY01Zj11AnYdBHzxLn+zHeOB32gyGACIQPC0R4QZ8JNydvTFDi2Rq5bLIFY6qRpzURSGqK0jTY7LpHtE7nABqWPNA5TA0hYOMLziXD/AN4+nbxf9gxvw/IePnub/wCHDDVelHeFgEfYnckqLR18vI4JZHJKTaCLzF+UYQfKbJrFrqiFm0C80g3BcpsEbw+HxXFpaf8AbDFwxXVVQ2GpVPnqaAfS4wG41m0yqKigk1CIltJVVJ1NI2N4HqcEcrxum9Ciqz3j+IA7+HmTEXYW2BwGaMygE8cqRuZGXNHOBfZEOLcPEsyxBVZieu+/mbYgykrcGDEe2DOayqqdKzpKLPU3M4q5rLKrkIZXkfLFh7gCHIGwDjhEu2NDXw1SblRTM+sA/jhAyVLcY6J2jlsnRpKZLBZE8lW5PkDH0wn5LJGTA23/AA974JqHAu9Aj6HDD7yrnZmnFena2sfjjqmOecKyTK6NEHUN7dPpBw6Z7i1OlQeuboikkc7cvUm3vjekcMgoX8l5ntIVupXVRqZgo6sY/HGn7YnW3WDHzjHEKvaarXqmq7GZlQDAUdFA/wBzzxfTjNQ7k/4nb82wUToA0eMldjo10f4WDehxtBkybWjyxyXK9oO7YHUJHMH/AEw3cN7WU6xVbhjbyJ5TzwVzvLuCC6Ag4TLXqqgZ2kDaZ/L+mFDjnHw4qASEMDlePr8sMddgwIIlbSJsef5jCZ2moLSCop8KzFubeIn8B7DGoHtca6peZjgPYlWtl2Muh0gbjz5xN/xwV4KneKSGZmAGrUbD+7e+A9U2OJ+DVWokO6+BgdO3IwfecFnssIv3K4AGvDq96YaeTiDe39D5YvJk2iSNC/U+3/8AXyxbyIkIyDeCPcTjzjmdpi3iJA+Fbn35AeeOMDZyuo8u4alnicMfBJnw8yT6f0GEXtVQKVApgMUBInbff0jbDbxTiFXSUT92pBOlCSxPLU34xhJ4xlUU6m+8J6mxO52uI54dYcIQbRu0u5jKg8vkZ/PGuUZyyrJALje0+Xn788Ess0lv+kVtgs6zpJ5kDSpEdRHO+KgyMMSEZKiENpmUaL+EyY/uk+/LDLHgGkCWF7mgjN/vzR/PVKfhllUqBK0xrYkTuBCoTP3mGxxTbNGwRFXcBm8bekfwxcbEN648zDoREqo8rk3HLEAmJKtvaYUCf8xYf5cPeMHHBtcX/iewDc2veq+dqOd2ZtSnUHYkGPL7pvYrEYI9m8utTM+JFZHUFQ14JiDH3osOXxDFHNLUUCdLeKNOkRt1F/fBfsxVUNQMQbATeAreIT7fLAn8i0ePytNfFXshllp5vNOEpoyhKihEsDpBIQGSAWItfHWqDalVhsQD8xjltSiEzFTcg0juSfGGIgnfcCee+8Y6N2br68tTJ3AIPsSPwjBGcUgyf2tcNyVEKsA8z+J/OMXMnXrKacaJ0zLNF5JMRvipRPh+f6/3xayaIWW7WUAjVpvG8Rz64SK6cbbKf804rZV1ZdRIVoF7ruRtMAseW2KFLM08vQlBB1z4pFoG5uYn8cecMLJJmVkabzaBvfaQcHctkBUpX0nxErKBiBaPiMWmPb3wvK6qNWnIhVsJ9qF5fjNJ0dgratElgsxA6jaCbTBwuvnFqBQXLMU8H80gfem3Lbng/wAVyiuO7Wo9WJLfvdI6aTTpAAgHre5vgEOAQF8UlJNgB7EnlFr4XY7a/wA2L/eeU34JkZ5c13I/+K3R42opONIIUlWSfEYBnTyMWOxm+0X84R2i7sTRolKZbQzspd7AGdU6Sd/ABbf137JFU8OlQS5EyNV9wGH3ee/W2+J6lJKasAoIBjQo3YsL9Y5k72xp8Td1Ec+36rLJHuabdx7EJ7SUmqOa7soDWVAbhR92PIzPmSfLDD9n/DzUZq7bIUQWjaAB6AflinneF184FNGgJQ+KLfERvMWG598dO4Xw8UaCU7WjV1J5nA5ZCBVUeyG0C+bUvEKA1T1Ufr9dMV2yErOoSOXPBoU9tUWH4/qceihETtOBtychV4mKQXKZWoKeqowqCIMHYGIW142tjdeFKygW3MECBfb1wdaII5denTEiAR4Y5bfPEEYvlZM5HAVT9iBU9bHCx9qOe7rJaTs5E+1/6YbjVBOknxbx1GFXt9wKpm0oqgB0v4pMQhiTfmAIjzxBsGQssJLhuXLshwDOOAVCqGE3N/cRgrT7EZp/irhfRSfzGOicOoAyu1oBHLC5wTi2UyKPSOZNXxsSz1FmeYALTFudjc45p1eokvwhkdK+/CYfJsNFCaf2csfizNWf7IH5424TQGTYqxDOjxqPODY+XIxhl7CZLxV8wucbM0q76kU3FOCZXc+kCNhhX+0yi+XZq6gMjOAFm+oz5bQMM6DVv8XY8304rNcV7OEMHeDa6VwDPvWpK9RO7YkgoVgEC0ib6WiRhQ7TsXqE8v63/ph9yeUZaaKfiWmF9wsfjhbzfZus7GAhG06vxkD6Tjr6ZzWk7ikZiSQWpBp0Sx308r/qcdB4VlqTUk0qGCrpkjrvy541zXZFm1nw6mOpgRs3MggjczbzwWyGVFKmq7BR9eeF9RMHtA6/to7BTrUFeFsbeQ6e2F/iddQDpEeX+nng9mQGb4Q17A/SfKYwB4zmGp06rVSiIF+5aLi42lotYc8KMOcJ+MN5clfieaVV/eEi+qIjkR67HocJvGOK6yAtFiFFtUbfIHDG/azLOppaaqqpmVOrUR8Os72JnnvitxXgegUiXEuLkCyry66jcn3w8GuZW/qq8drjUQHvQXONr0w7sSASp+6CAYjl6YE1Vck2eJ3Mj8fTDhw7gHfFmaWVeoFxDeIj+aRNjihmaGklUEAi/mcbYQDhWdzxRPHZeZDKBkDqo1MSGIH654gqsgBBYTFwnjIIP9mQJHUjEuRyqmmuu4DxDGR8jad+WNjlzpiP5l2ttby5Y6TH2FwtRCGuPvQ3O5kaWimbAHxMBPKwExudzjfgtUeD4gpqFTIAMsSQOm/tiLM1Eggus6dJA8RsT/LNtsVQymi4nUCwaVOxAi8i2LebQI2gYqkycf7SU6dWiwQlmRmYHTYs7R5giLg+Rvh47L8apCgNJWLfCxa+lZubzM2xxCuZCjlO3qVn9eWCGXzLqIRyFB5QPpjLJCjT6YNBo5U+Qol1hVLwokATFvxOGHJ5HSQz0xcACTewHKLc8LWVeALkeHlytufph24U80iGvBvN9wDz98Zaxsh23R+SMx7oxvrHzVoMieFyVao3gOkxYbExAHrucSZSujaj4ywQ6QrEXO21z6DnGFk5p6WbpmtUKUGfQ03VfMAbcrxa/phxzNCjTbvBUpUe7GwZdMap+7DE3MsVBNh5kZh2tIBytvmD3g0l7NcOpZZqWhqz1Xomp+9GkqIACiIhuRBG0bYrZbtE7iwCr6k/LbDzXanWy6tZrhkI2OplmB5TBHmZucKHaPs6mTrNTp1Ji+kobAgc5idthGFHlrjtBz+/lOwSOZyPasocO1yxqFQDsoC2INyd9xBHnhu7C8NSpVqpo10QqurNJipa2o7mZ+WFvhOeVlCmj3jmRY3PoIa/pjsXBOLU61NKZKU6+gFqGoB0At8B8QERuNiMAc17rvp81ucljLAw75LWlk9MwAtuQj8MI1HtGx42ctrJoqgSORcrrLX57L7Y6YKUyMfN9SpW/wCI5ytTZVZMy+l25RUaIHOFAGMaWHfd9km6agvohLHlMDlhL7G8eapms1l3YkirUKSdgGNh7D6YRU+0HOipBq6j5KIPyGI+zmdannUrX8T6iT1JlgfO5wbwC27VtduXbarkIZIMCfPASh2iZKS2VjAE7YO8TpnumgSdzGOV5iqynTcRjkzmQTeU1gfdMwta5uR1T3wziHf1qbGBJYQOUK2D2YpwjEjYflhD7HZgrUQkbFo8xpI/PDLmO1CGs1JKTVClmMgC489+nzwbSstjgTkk/RZlY7d5RgD7oNVqsUqKnxkEC/M4S859nzP4u8tzhTb2MMY8gfKcFs/xjL06zAiopBuGbwrePiHIEG52GGKtTemhd6RCKNRfvVgDeZ1REYAxur04qNlg5uj+QmHCMuskX2JH5QX7N+DVcl36O6tTYhkIDLeINnVSLaeWDHGuE/ttbLp91K61X/upqMe50r74D0eKJXYJRNQ1CJC/1n3+Rw09m66I/dvqGYKzDAAReQpBPQ79MZjhnOq8V4ruKrohlgbH5c46EH1x2TSxx7O2KyviRHx2AVzy1e1I+IwANztEc8c87SdvbsMsAdM+MgknkSBEAeZwc+0TiPdZbQt2qkiJ+6BLE+Ub44lmM9Zh4nnYAkL/AJRv9MaawOwQttb1TFke3VcudZkcwI/8aZwN7bdttdE0NFqkS4mwBBi6jmBhWXLVmaQoUf2rD5C+L1TI+AtUbvQoJOhPDA3vu3tYcyMdJmmYW5aB7apYkbPGdziQD36+4dfRLTMyskyNV1O0iYkHmJBvjr3DKVZ6NP8AaDpRVHdeHSSIUCRMR/a3MY8+yeutXLPR7vX3ZDosSQHPiAPkQfnhk4vk2HiaATaLTIm5APnhHUSuyyvVOaGJpIffogWVzRTXpAYkQOgnUNp8RuOY98LlYlv5Qdtt8NHd/EYmBMC+1+WF2ulgfxthcOyusWtAJ6qjRB0tB2+7G52HKReNuuI+MlpKs3gEAgmeUmOflG+C/BqR0u0SJgHzEH+mF/jlQjnJLEhtM7/3v7u+GGPt1LzWp1BOq2A8fhVC7clVhcTBkD2P44H0khXEch87/XlghlsjVqo7ayNJuvw/dn7ok2wNdTTL+Imx8M2md788NhwpCc125UK0x5wfpP6+eLbNG30xE2WqGmzqhKxOqOU3I+eIaGUq6Ra3K/LECYe9tg2jNKmdMCBaw3J/UYc8nUpuUV6a0kBl2RjdYII0nrI58sKdIg69Ckqu/kMHcpRLMwKneJBj8cUJC02EUacOaWnnKocfzK5jMrRpytM3T+bUDY+ukG3n5Yp5RSB8IDAmWNJhI6HlI9fnh/4RkqVOSqQ3wl5k9Y9PTDNRTSp2POD+GE55y51lMRacxtpInDOKGkKTmlULIfCakhDIMFRtA39sR8c4y+ZVnqKusFRrAAME2E7kWwT7b8LYO7BdX3y4PkJtzi422wsrQDUtKuNZO3UzaeuLiAcQ8qHAIC3yVVdLI5CarBm2BIi8XAxL2bzq5PNUcxU8aISQKUAmxXnFr7GJwBZzsQdUkEc5G4jBRsmradLKLKAIJi3O2COxysgbuF9C8E4omYpLXpklGEibEEEggjkQQQfTHzL2h4h3mZrMi6F7xvDz+IyT5kyT5nH0PwLI/smUpUBuq+L+8SWb18ROPnvthlxRzebQqsGqzhiLjUSwggi3iiDIttgOjk8zmjhKPj6odlc1pYEmLjDlluJLVKlRpvBnrhUy1R8uVqUbORZ9CuQY+6WU6TB3GCvBswS0uSWLSSd5OGJKOVqOxhfRlLPKKKOx+JAY6yB/XHDuM56tQrVVSqxXUYD+KBJiDMi3LHVFzGrLUB0QfSw+gwgdvOBPqFampZSPFH3T19D1wPTGJ8hjlAIPfuqnY9kYezn7JH/5izFOsK6uxqLMTfcREbAY6Z2O1s1So86mgkkRJMkx745VlMr3mYSn/a1H0F/xjHbeBZpWpmwQKQoki5jYeflhjVtjbMxjcUOP3sr03if8z3kWHGr7VX1SD2kRizOtj3jAkifCzf1jFWvxeq+XXKmqRRomV6nTBAbkyIdhyn+ysO+Z7Q0qlN6b0n0upUwRsRHXCB2eQHMUxWUlEZjUAi8NYb7Myj/DOJopoWRuDnXtz8f9V/yGnnklaQyi7He6/wATf9nFP98jN8bAsfIaSAPkfmTgj2u4k1DMtVSNVNARO1pN4O2GTg/HaVepoRGDQTJA2EdD54X/ALQM1TqU6lBVJrEQLbkjaffCLiHNL3Ou3Xf2XQi3CURiMimba7e0q12R7frmandVlCVD8JHwselySD7nD7TPpjiHC+y9PTD1CtaB4lNp6AcwPY88dY7KZ13pBaxBqpYsDZxybrMbjr64LJLppHXCfQ/UdwuS1srMSD1+xS99quTLpRJJCHWradyDpYAcvEVjHOshwg1TCfD1Ww92Nz6gYP8A2l8dNZagpvoVWhTMq4EgyPutMkN54G9kO06qqq6wogSo28iNx+HnjD55IYi6Ftu9vRdKBkgFB1Y6c/HkD3epV7gnZB3qHvaIRFm5bUZ1ELEgggrDSIImN5jb9q8GZVcqaVKmjh6lR1LFhIIIVmIFrXMi9rS0NxhWBKVFAItLadPtpIa97xilxjiFDNo+VWsoaoAp5wCQDPQHb3GOS7U6rVSNEhsHoNwDa6kYBPxWBpxGd/XuTZ91nKVfscyjd07TpDAL5m8mPS3zx0DNcG1izt89j6dNumF/jHC8rRAVPAtNYmeQ3PqTgPm0zUIaFQlKlkVakm/8yhhpPkcdbe15LnDlGjZsYAx1H3I/TyVSjWZDcOjCzEK1tj06wcI1TL1Kz06dMSXOnewiJJ8gL+2DCU82HIzFRwyWamSDO8DnIIO17HEfB+PjLyYUlQRqMAkElm95jpsB0wOQBv8AVadK8Rl3J9l/dXc3wKlRC0ySdENJN9RmbdOeF7iAo1KpSfEAYJEDrEdMV832mTMtUd30kksI5DZRB3gWt0wvZmqdepGNtmI3t0OLjYQcleX8OR8pLb3K1mM9oLoDMjxG0H3HlIwJzFeamkj4huD68o/U4l74xub74hLXBjb/AEww166zon0A4q6sDLssGwgc4lTHptPv1x7kYNNLxaLReLdMaZOrIYen9PzONcjV0oFB2nB2OSksacqnG6DkoRTA2+FYI84uLdDizTq6QJAUcmXxKfU7/Mk4R6+apFAFHjBOoiYI3EGbARAB9cXuHcSNM6EJ1czNvTz/AK4U8DblpXYEmax6LoWQ+FoKmX6+/ri/+2nQzMfCoJJ9P1+GFvKcShk1KuwB8QGrnzj/AE5YIUK61FKghgRe/wBDgNF1EjCOXU0gcohneIqVRpBEESAGYqeQG5k+284W+H8LoVKylHIUOCQRymbGZvtcYr5zhYVrltIWxBA5sTM2mBEc59sWez/B6tSoVpN8StAiNgYDmIE6QCJjxAnBHEtbQSrZYN9POShX2jZMZfNh6ZtVBqMvRiWkjyNz6k4W+C8VK1Qh0qpmSxO4mLkxvhy+0rIkIjMIrUmFF1BkFAGKsOfP6453mcuSxCgtAmwm3Of9sMsAMYBQXHa4kFfS3FeL06dI1atRUpgDxE2vtHWeUY4px7tQg4l+15WHAWPGpWTBBsQDzN454T34lVKBO9fRchSbCegxJkachmfUVUqIQAklpjfYW3g3IHPAIoBES61bpC8BtJ0P2gPoqItNQKgIYEiCCIIgJhaymb0GRt0xLX/Y4bu3qgggDUinUCJ1RpWI6SOonFasrISpg7bbGRII23Bn3xsusKV+hPPAftGqKQlamrUxYabMo9zB+mOncKz9LMUw9JtSm3mD0I64+faVHUpYfd39MHuy3aCplagZbqfiU7MPyPnhOVt5CO0910ftmKVIUzpUOxN1S/pYSZv8sJHEuI19aCklYord4sUnguPiJ8NwBpB6BieeHTP5NuJMtXLt3aIBp1dSCTyO2ojE+X7LV0UE1/GtOqoUKpX94UMzAP3By54JpQ4S+J7D+EXVPYdMIb6g/fOUp5aurTpMxY2I/HyxX4cn7yuetQfRE/Mn54P5fslmVLHwsWINiBsI/LFbhvAMwe9ISf3zCzDdYU8/LCZhkANArsDVQuLbeOT1HYjuifYvP0VrsWq01hCLuovItc72xrxOsrZmvVUhwpABBkSVF7dAD88XOx/BM3QL6lpDwwC4mbyfhY4C8bp52lWqOlJQGa8EwR6RO08xgskLjpw0DquaZg7UvNjLQPpjqtf2kN64sV+Nfs6anMjYDmT09PXGUOHd7SWsF06pmLgRvIj6jCj224iadTSIIC6eR3gm5HWB7YXgg3yBp4CBL5Qguaz7s9Sfv3KjYCSYjl/pijSzNSk0kEAyPWNx7Yu9mBqLO27WE8+Z+g/HE3HEL020rdCCvmL6j7kn5Tj0DIbbuHKTdqy2THIrPvxj1+6IZqqP2dWGbqeIWQqrHzE226nC1kOLLQOmlcsRqbynYe958hilnqZTSrsdX/qL0Oo+HbpebjxYp1XWfBIHnE/TGIo/DyOVp+oB4Fe38dl0ls2tdh39aFOxJACxHia9+YiwmT0hw4RlMsKYFJFqAAN3hY+L0Zfytjha5osgVtgfO5P0tH1wz9jBU75EWo6rckBvDHp6kY1FE0Os8IUs7nM2tFfdNnaABKhKs2isNUE3UrpUiecRPvgG9GSfvSbbn0wycf4Wayjun8aMSs/fndSfOPnGBmToFA1QyCi2m3jNlHqDLf4TgGthLSHDgo+hnDmlh5CDZykgOhPhU+NuTOCRbyAt6ycV3ybVSQkExYczHIdTGGTK8I7ymJ+836+d8aIyU80C4AAgz08I6e+FnWGEt6f7+Edjbdnkg/AUk8ZYiZ3222xpUSQJGD3GK6tWqFV8LMWB2EH/AEwNdW5KJ3gn9fLFscTlSRoAVJfCYne/pj0ADl9cV84rSdgZ5eeKdTMNPL5ThkAlKFzQMhZl6BLEA+IWtg1wXKOaigrIWTN48vr+eJVombaRe/iA/PDF2eyjqR8E6gbsL7fhGJM+mGlcEXmCm7FhcxmK7GmTUAXQ4g92CSrHS1rEEzvE9MEeP/8AS1aTBBTp1AR4SIZgTe3hBIhrbjFXhfDDRzlRzVqUmYyCHCypnkRDLIN5tynDKvZr9qzCHMLUemVJDMwPPqAFFrwJ23wmXtDrTvgnaQ5wB5VSjxZFXUYYNtYt7253xvk+0LAhabFVB+7yP95tUegwI43lhk6q0ZUqS0GYgamAkxYnSffE7Z5GWdDKVHt6A7x8tsSQ2eFyJtTKxxAXnbIrWqaU1Mynxsx3J07R5Tg59lHAxSqu+kanp6TMG0g/X+mFntJRphUrUyTNnEzBgQT0mIwe+zQd8ajM7BaZACgxJN789o+eGGOBaC5VE5z2XeVW+2Xstl1FF6NKnSqOzayogMBpi2wudwJxyk0novqptBG5Bjnz5RtuOmO1/bHVQLlWqyEJddQ3DEKR6ix+WFH/AIdkmcgNlmBRbgx/MDs9jET7Wxp04YMiwjRwl5waSf8A82ZgqVYqQRDNpSSALz4INvLGvBczTqO4cku+zMeu/v5/LBxez2VamSpMi4gzJkjebR6Yho9hx3lN9Yaix2VobYkeKIiRuOvvgXiwgGhXoj+HLYs2qtXMvRRqWkaT96BJB5E/rfA+k/TEPE8tUp1nptqJViBebcvmIOIUfELQRYVb+hXS+D9q2oU3RCVFGmruNIO6g2ncxi1kvtFesWCtdVLGUiw3/HCsuXY03Oj+PTQMQdgFgRYxbA7KZY0e8002OtChJcWB5jwYA3+ppx6dfj87XX8JxLSWNIN2az1r5Va6Hwr7QKlfUKWhtAlpUrA6yWA5Y9yPa2pl6BdxT7t6ruHmQe8dmEEHoY9sc/4EwyxqA0mqLVUKwYiIEzyvvifjuf73L92xqfxA7O0NJggCBpA3EADl1OGfL0ef30SJZNyYW18P/ZdGp/aQNGuKeiY1aiBPSYxTzvb1KoJCoVG5FSQJ6+G2OZss5VaKiofGX1CkSDvaxJ/2OK1LSlCrRLgPUIjUrDYjcRPI8sZqQD+x57dO/C3UBdWwf1vDutcc912HIB6nDaq0YFQhgknYkyJ9j+BxyzjOVSgAFYZhtnqSY1bkL1AsJ9cdNGXGY4WFFRqagC6j4r/CwsSpJ2xz/ivCKKstNqwp+FiS3OLCOmJCaCHqLLz70uLnQApBKaSdJAkA+fzww06j9+EbSUMAsJBgDU0j0DRHXA3KZYLSfu2DEyFaIkSAWuZEX/W2mY4ineZh5u1Mom95gEzy8IO/XHQaS1nv/wBSfkcSSMix9K+6C5h+8dnJgsxbruZ5YMdnuBis6IdqhidoABP/AI4Ed4eWGjsVUJqL1QMfYqR/5YwT5SqDRa0zHZmjS+Is1+sfgMMOU4eiLrpsV8O0bqYtNox7mMi9V4UAkKWv5FbfX6HFvNZOrovTIEgHa1xt1EnC/wD0bTRKZGnBFhQdpM0RSUUzDAlva8/jgVR4q7U4qEtBnqzEwAJNyeQnrgln8i5p2W5t88NHY7sqBT7x1Vj91W/G4tzvi5JPEK1G1kbcqxwjKaILaWC8jNrfI/74odpOH03qGqqILAEEwtoAsP6xhsHBqid42sVWIGlWUgCNzubkdLSNsDeIcEzNWimhqNCrfVILbEaSLRcAyI+91GCjw+KVidt7+vCQeJcJqAqWi8jwgQseloPlg7kOyuXZYZiGIPj1GzC0AEaSJPyx52kVqSqqEBiZKmdd4sJ+FT032AxFQq1ACzuupWWASR4muOUTzJwo+99jvwkP5DUmxXyr2JO7R8GqUXhl8LE6WmQ0bkQY5/XC0+Vg/wCv+uOgZ/htWsgqOO7YACC3hgDZIY233gzMjCpmskQ0WP8AjwZh6KyTtGE58M4QHQOiUzeIKj53t+ueHbgWTSmoL06Zc7+BbekYWsnWWmGAPhQRubsfn5/LBTLZySgBPiTfzIJwNzCUwZLwqfb00hmKdWpZO6CKoIUEqzsZsf5htGMo8arVUVKGtdrISRBFtNvDuCPTF3MGnURTWUMtwdQ28xvFvwxR4J2koUWCrRbRqJLKwB8oXnaNyMQiNrcjPyTen8eSgzNev1QjtdlQgCVWh6bFSwBYEmWA+rGec4DDiVPRBJ1adOoAexkmdsPfbXi1HMqyJcOFItBtBkg9CPcDHKuLZpKR0oZYMQbC0b8utvY4sQuLbpcx3mkPiOt1m8dUycM4hT7qpRAkVBckzfkQBzG/thk+yNmTM16bI2hkDB9J0hlO07AkNI9Mc4fOvRYBvigHlFxO4menqDhz7GdqdLhS3ge2+x5f098WGkNOEPytdg8rp/bjszT4hlTRZxTZWDpUidLCQZEiQVLDfn5Y+dOPZOnTr1Fos1SiGhHYXYbE2AEEyR5Rgh2h7X5itWqlqjpJKFAx0gCRpgGCN5neThYzGaqG5a3lhkRENVB+VLpGN0rEbMw9CcUKRZiFWSxIAA5k7DB/P9lczSksFKgSSGBgdSASQPPAi3ujg3wpeEZY12hixi5J59L/AK5Y639nvCsqKLUWooaxYlmcA615ATyXbT78zjk3ZbMJSYl6iAEfzdPXHQuEZkMUam06vhI88CeKWwLVTM1AGYAAKGIAGwANgPKMVWAJnF3M5M6mtIk3G2+K7ZU9Djl1RXrWOBAoqBEWca1dBIDEhZglRJA0sJHmCQcetRYEYJZIUQkVFJad/wBHBY8OBtC1J/8AyLaJvGOcrY5nJE2apTBTRC02GxB1fDvaPQ4ocSy+XNM6KzVGLJCuNvGhJHSADy64u1MvlzsD9catk6EGJmLfFv74eMxIqx8Vwm6NjXg7X8/+KY8vSA4Wsc6g+W/5Y5d2iy6ftDhxOpdQYmwBAH/cPrjqFOoDkDT2ZVLr56T4o9IIj0xz7junu2ZhJgL9ZA+eMwHCk5qV190k5mqTEzCiAOQGNNXli6/cMCNDqeqsG+hi2Kn7NBs0jzEevM4cr2pK14tTyx0fsLw0plWzJ0nviEUc1CswafUgbdMCaf2Z5557pFqRExUURO0hiCMdIr8E/Y8pQy8glF8RHNjdj82Y4wfNQHVZ3bbtK2dzroQVsQsnbYk/0xZyPF6lRkR4gtuCRsC1xedj0wI4vX01akjaI9NI/OcScDrjvaYjYN/2H+uCf8rTRI/bWTOK/eya+KPFNABzHzg/nhtat3ajSLgACLYX+HUaVZT3gJ0kaSCZBibR7b4M188puHWBv5eU7T74FM5rXUAt6e9tlVq2cqT8Te5xvks7VMgnY7npzn54r5nN0y/jIXqSQLfhirmM7TJC021AwWKmRHmRaP6YBKA6MuHNpkOYXbaygvEadVs09dzrhToHMHYGBAkAzvgMhZ6irBLm2kyALwCLbmTfDH/xYAaxDEswGwiQI3ibxgBS4kEkvU1MGg65UReYLKPz5YEwuza52o0pdL7FNQ7N0svW1pVqaFJikx1L4hBBm5v4hPPG1Y0pulM+iD+mKmazpMxJA5xIZeuoTt1wLqZyTYah1FRRPqDecGa0nJTTiBgKannopLpmXYnwKCIG11WoN77j8cWK/HQlWn8R0qu5f05Jp58j8uSfnlYsJSq0CJelTb5NzGIc041wNMiLCm4I9hb6YZ2hL7ijmZ7SvqdKZRQT0BMjb43YD6YpZLiFas9mlhyULceiqxMemNK+X8YJq0l2MPWYH3W8ek4JVq4yxGjWwYT4Ho6TI56qWr2affEIC017wbBpadoeF17VaHeMD8aAHwnmRKiFPL/bFJ+FJ+0JUfXSogyTWCqSQJH34MkbSDYmMV6lUoxZFfQ3JaSQRexNNokeUY2RtDAs2im1pIrA+kmRI98Us7BdqftlUGYqIysrBQRqGkTz/mP6Jxa7G8MdH1FGgeIE6gCdhDKD6yMWcutFCrKaLoYvWzK6vP8AduvhI9vPF1UDKSiNnE8hQZVbmJ0KAYO8Hlis1S1saTaVu3OUjMd4JioJPhYQwswlviNgSeZJsMQO2U/YwoJ/adWo+HfcEar2AuIjbbDTxeqoAFYd6B8NM0YK786dbWRHkF8tsAhRpVJZ0QKPuolRanudLqB1km2Ltb2hWOwmQXX37BmK2pqgZiTF2IQEqBIGowJPlhy4vVqdzUWRS1KyoqobsVO78zvYKD5nCXw/iotTo90ibai1MFfd0XWedyfbBTOcYo0QTSPe12trHdF//wAzYQNgPXGCLK2HUEnPwusvxIygWlgQPnEYcuwSaToqNAu0archuNt74W6mZrVWuXZjstxB/wA0HBbhlZBTh6oWkbvLVKb1TzWNNRCg8wJ8sWchRpAOE78b4m1TLPpXTQEKDoIDmR8MgQo6gXItbCKzQbYI5ntCjIFpJT1MdKJKLA5Mf3CLpkfzKcGUydGPHpnmNVAfXvSPrhd0ZBwujp9QwNooHweuS5ljGnr5jBbvcRVMkP2f9oRGRS3hlDdC0A6x4L9J6Yl4bkUfUzVNKoAzePTOplQCYIFyeR2jnhd8ZLl0otSxrLHC9FX0x4K1wPPDHlaGXlQdDKGE+MEkT1FGT7EeowrcUpd3Ui8hiDIAurFTHiNrbmD5ARjJgIyts1rZDQTzQy4qZVQDBvB0tYyeYHtbHNeKlO+p0arhEDeNjsIkc/SL9cNXDOI9y6ofhqqCB8R1RcaaSu1xe8WBsMD+0/ZynWmoqVdZMsoSpLdY1JpBi+2G4hXK4upG5xLe6Vu1dDIldVI00qqYK0m1LUU/eABIUi0jV1ttil2UyFKpVisYpR53Y2VfDfqbYJ/8sZSooNOtpJHwVKtPUPUBQRi12fqJQ1ZViHaoSR3YZlqCIIJFWmtgNo974PeMJSvNbhS6Nw/tRUyzE1KZdCBLKjAwP5lZRpiT4tR8wOUfaziVPNmm+XisgU+JWU6WkWmbG24O/lOE56NWh/Dos9O57uKSBOc6mNRzzsfntgTneIlyWyymoeZQ1HQetPu1APnAOMBqt1XaN5/Lr3blpFU/dMfhyEdIA5SDbGyIRg1MsWUTZTtYbAXkHYbTHnhGHE6yvq1VEf8AnnQfZmuPTFtO09cCGqll5k1SWPsHAN8aAeOCaQqYTZ+i6JwKRSJdiIaNdQAGIWFDykNY2v8ALG+cqGAxJH8g/iDlfVTVz8zhLyHaes10Yui/d7lL+WtiT7mcXx2iHx1Vagdl1VmKTEDwJT0x5WxktJNlFDmgYV/NZNidGuJ8TMCNM9JNRXEX+6d8LFfNFajOjaitg1Px72F1UNtP3uuL3/E0VWqSjO5gPlKJD3uSWYDmOpviLMVTUohTqqAmYzVYIf8AKjg7g7ib+mIGKjIFTqcdqhUDGRJPjgH/APRi3yxs3Eld3B8Gobrqa++yqo/+0Yq5laVIr+8p0jHwrTFYf5ixPzjG2aUswdadd5A8at3YPooQQP642GBBMhXhqtAfYp95tAt6nvDPuN8erm2N1cx/ZLsAedw4H0GKrMaT70UPnqDx6ws+uK7Z0/8AuVj56VP1nGw1CJWUnQvahVN9tRMf5VFvLF7O8SAeDmMwgH3CpBXyuScCKTtN63PaS0+oBvjavXqExoT1FPTP0GNKInxPjJcLoqIfDBNSmmsDkNQEkXO+KlOk1UAKi1nHQMD9IU++IXACTVpM3mHAHyAOPctm8v8AC1FVH8xZ2I9ApH1xVK7RrI8LLKRWy7oBGnRWRDzmS7QfSOuJeEcVSnNOmuaQMYZtQMGIm1Ni2wttgDlxQRwwruStwQsGfcHBDPcTrOA1LMVCsf8AqsgPtBmPUDEpS0UqZ/ujprZxnVh/DrZV9JuDOgkAkEbnEOZrMRqo/sRpt1p0UeP/AIyz6RvvfywMStU06qxoVOneszH2iwFthGKJ4m8x3aaTvCA28tUj0xKUtXalNUP7tFL81pVXLH5CI254iKFj4lqo3JQZHvraTimVRbinVA6k/mAMRs6vse79Sxn2xKVWrlfiBnTrdWHMhQB7KpJt54gd1vqZWJ+8UaT84x5Tq6Rp70QOi/1GNR3j2WXX0ifYYlKWthUkQFQrMzAVj7m8Ymh3UsW8KDZqvIclne3IYsZbg7mGNJBH3WYr9WtjalXpvUDVaYpolooKJJ5TeDsbj88RWCeAjvZrI9yDUZa6VG2H7OtQaTsA1T8gPeMEuN5twi0Qa6msdJL0KaoV++ZCzZf5Z5YF088gvrz7KOZ1D6zGI+D1w1Z6tOv3ZUAUjmmD3NmHwwRpn6TjFdUcOxtCM8cztAZcqlTKMQAF7s1dZAI/mOkGBJt1wCyHFnVi1OoyMREq0WsYt54K8W4tUVDqzOVNo0pRQgzuPiFvY4WKvEajoZSnUl/iWmFMBYABUAhfLrgZjvKaZqwzykWE2jtRUg6mqE/zd64wFz3FjUd3aNTuWMCBJjbAB81VNtIH+UflOIHqEEajHtN8V4RPJWhrY2/1bX7710PiVXvaQCCuWF1jLd2JG8vAYeGRudxgZmKiZikCGy9FiJH/AFNQuPJgxP44BZTtA21XMZgr1V4P1Bn54s0M1FU9wlEpVJZTXVbAWjUTa4Nh/sXbSU8XcENGbag5AqEXv3NSJPIzcfrli3U4zVqpord9VpmPCXA9D8O/rjbivD6ukkvRIF9CuGjrGAACqfF4vQ/6Y0AEEuKZOF8VCQlRcvSQDws2WWqxiI1FYJMXJ54t1a1OodVPNlY+7l8s6Btt9Lb8pOFUaf8A2z7nE1DN1kPxvTXruPIYulW4o+lenWbTUygVgP8A1s1UWfTWZPtivW4aymUq5enTH3BWDQOcMw9eeB+bzxqqFq5hnUGQItPWI9ceUeKU6QCrRo1QPvuhDc9/FiUqte0wtdgAMxUYCYVVJAtJtiw1GopgZZQoi9Sn4veDfY4tVadWohihl6cj4lI1D3Ukztvik2TakC1dndbfBU+chhJ5bYipe1sxJgZnuotpRXUCPKd8Q5vP0yQGVqwXZjVf3sRb2x4K2WmVSrq3HMz843xG2cryY1RylOXnAxdKWr5z1WFFLu6agAQWRto56ZxXzjKYNV31R9xUA+hn5jFOugcy9UT/AHY/pj0VEQfClT1mfxjEVKcusDu6XeciWQ/jMT7YmSvVI20eU1PyMYprmS1qaaT/AGSRjzRX6t88WqVbJfGuC9XljMZjJ5Wxwhtb4v15YL8I39sZjMWVTeUK4z/Fb2xRxmMxahW9L4h6jDLmtsZjMUVAhWc+E4oUsZjMQKl5V3xPkPixmMxFFZznw/PDbwP/APyj1P4jGYzFO4W4+Ve7O/F7HCTnf4S//I/5Y8xmMBbPRCmwUyn8NP7xxmMxs8LA5XtTnim2yep/HGYzECoq9kNxgj2r/h0f7n54zGYrqtDgpbp7Y0HL1xmMxpYRtNsU878GMxmMhW5D6e+CFb4PbGYzGisoem+JMzv7DGYzFqIn2Z/iN/d/MYK5jf8AXXGYzFKFAuOfxP8ACMD8ZjMWosGLgxmMxF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TEhUUExQWFRQXGCAbGRgYGCAdHhobICAcIB0gHx4fHyggHR4lHB0bIjEhJSkrLi4uGx8zODMsNygtLiwBCgoKDg0OGxAQGzQmICQsLzA4LC8sLy8sLDUsLC0sLCwsLywsLCwsLywsLCwsLCwsLywsLCwsLCwsLCwsLCwsLP/AABEIALEBHAMBIgACEQEDEQH/xAAcAAACAgMBAQAAAAAAAAAAAAAFBgMEAAIHAQj/xABEEAACAQIEAwYDBQUGBQUBAQABAhEDIQAEEjEFQVEGEyJhcYEykaEHQrHB8BQjM1LRYnKCkuHxFRYkssJDU3Oio9I0/8QAGgEAAgMBAQAAAAAAAAAAAAAAAwQAAQIFBv/EADERAAEEAQMCAwgDAQADAQAAAAEAAgMRIQQSMUFREyKBYXGRobHB0fAFMuEUUsLxI//aAAwDAQACEQMRAD8AYAuNwuFjtRxKtTraEqaF0AwAN/xGKXB+JVUNeoKhZ1pGC8NvUpDZgRzx1XWBa4DMmk7hcK3aOoO9caoOlRHXc/gZ98X+y/HKld3SoiDSmrWsj7yi4JI5kyCPTAXP5kValR18KsV+KJsI5HlE4qN2VczPKPT6qB0kk6Wbxrc9LC89TbbnginaJqGX7imAGd2Lc9Ky40jzP4euBVMAOzamJZgp0jdbGJ5XA58sUayzUPIatvfGnZ57rDGhp8vb8K9VztSujURTLQdbFZsoKaiY2AgX5Tghk+GoaBIarrAARFUANJvDkRa3rIwL4XxKujEUSo12ZRTLFpsviDAiJkRN5MHbC1XzOYr1SGeFLaUUOEQAdY5RF7mcBM3hk4T8WlDw0k8dE75vhlBhTRT3dVhDtVqz4ukWB8NhscRZT9mVhTBrHNU2lwg1U2UyB4h8BFtyAR5nCDnOFBWCsyaiJlCSZvYz8/cYceybKaYlmKwYliJafI3uCJ5AnAWSuccJ3VMY+3kAYrHyRbPqTl3/AHYAKC7vJ/wg4Odm1mus2/6f/wAx0H9cLlVPARaSByv8zhl7EgCuZAtR87+Ifq2MzyCigaeEj5/RAftbOqpRp/yUS3+Yx/4YQ8rlQOeHrt5+8ztVRHhpou9hbVv08W+F1OFhS01qIjkG1T6QIOOXJINzrXq9PCRFHXb6m02/Zjn+6zHdk+CsNP8AjElfzHuMdUp5FVZmG7b3t8tvfHEeHKVIKm6kEEdRcH547nw3NCtSSoPvKD6HmPYyMb0klgtPRJ/ysNPDx1VSt3QqKGK94duv+l8b1MkhOoqC3IkSR6dMb1uGCowdxDrsVPQyPXriw1AwBqII3MC/XDQceq5TmjohfDc4lYEoDbr5zH4Ys1SqRqIWbCcTUcgqH93CyZaBv5eWMzPDxUPjJMGQNo/ribnV7VktbfsWop4zK5RUmBuST74tohi8T5Y20Y1dqgKQni4+G8YC5ioZHi59MG+NiNOE7jvFT34QUwqkeEgnkTfa97fnhGQ3KQnYh5FQ7d516ecB+FBqGtgXVSwIJIHONJA9OmOd5Qn9oJ1aoLHUsgHcSIggGfK2HXiD97qNQljDNvs1jIjnvc3wOo5Cmvw+AsoBEbx+Jn54PAzabUnluMMVPMopj4Ji94bc7/rph44c6rQoWGsxAneUjf3+mFJMozqIYdYIHP64LjPhEp0yokJp2ANxBvuPQYPLKQMd/ulYtKHGj2+1KDO1gtZ/El3tJiZANjz3xDkqlmUpPiYWvzYYC8dqLAKjUsjTM7XAPrbFTLZtgqFC4MtZT5jed/8AfDEU1UErqdEHAnuvc1UlQto8LnyIWPbninl41xckDUTHhHnP6tjaqAxInvFMEAWUX/n+9b+WdokYkTKs0KfFB+BQdO2+m8wObSfPDLccLnyuBPm+C1RgtZoIOkGG5Egb3E3PXDPxXuzSq63UaVZyJj4mSBGwMjwz7b4UMuppVKaMLHbyAIkeax8vMbDXzVTQ9Jj4YKdNQlmW+5Aa4BPphaeQNNldDRwGUbWnhdY7K8Rp1lOg6tKqJAMTzE8iN/fB/Rjkv2XowzVOGIU6wRJhjB5bH4QfljsWjBI5NwtC1On8JwF8i/j/AIud9rz/ANW46KPwBxBw2nNLMkEDwLJJAAGtCSSeQCk+2N+0dXXm6jo0raCPJQPyxeoZGjXX9oqS2nV3ifEpMQzMNzAn5zE4k7yG4QdPGHOz+8rXsvoR6xdRUQpB0tYgENIbYzA+uKlNYUWk2MkzYnwxA6X98TZfhKAsuVVCjEFVSoQZIIJIY6iJ0kCPu/KLO0qivFZX12+LoBAjkRAAt0wKKQucSf39/CLqI2taAPj+/vK8Y9WA/eAmB5C/M+WKZWah9fzxYotBGy+LHlNJafr88GL0JkfKjV3pkXAVX1zAEEcz5YCcN4dQqMtJmYLt3knzO17e3TEnGQ3wljeSV6xffpbGcGUCqom8/QqfzwnLNZrsunBAWjcmTgvZqiG0UwSx2JbfztblsR74M/8ALVSn8KgAcoiPl4QPU4CUw6yQC7ALtLWk3tfbnhs4JVd9JZ2suotPnAUe564XdqhE0uPCMYN/KEZrJsieIEWH3bH32Ptg52UT94xBP8IX/wAQ5HcYr8b4h3pIgyqgGDbcxq5s3KcX+zZ01Of8Pr/aGMGbezctNi2lJ3Hm1ZvMOL+Mr/lAX/xxGrkF4aJX7lIX2sZuvqMWeLZSpSdzUQqzsWE89RJkHYi/LFdNTAHUdo35dMIOybK9QxwDWgdgpclS9ffHR+wOb8LUTy8S+h+IfOD7nCLw+jbHR+ynATTAq1BDkeFf5QevmRy5fhrT7vFwlP5Is8Ih3oj5XEdOjpEA+k4s6ceFTPljprzygo5fTMc7n1x6lGJvM4lFPfzxsMRUVHpxmnEkY8YgCSYA5nGrVUl7tTmVphSxj9eWFHiNRXKMswR0I+8fOeYvgjn83SzdZiWlRTARdRQMbkyfWOvXAriPD1pOgRmKkkgEgiBHiEHYkje+FDJpxKWOsPq+McXXdGaZsFoBbx7eavslvivDzVKjVG+5MEATsY3iMXMtlPhHIbn/AGbFqlT8QP8Ae8uR6E4vZXL7Wk/1nynlieLtTRitUshkQANMHfxEWHhJBHuRhY7WPpqsAdwDPWVF8PNYrTUO5EjYch4YIAEzzss4532izHeVmYKYgQIAtAjn088aa/cFpjKd6Icme0owY3tptMCSSPrj3K1NQGpQfHtECNMz05YFZ6f5flf8JxtwjOOzaIkW5EkAH6DDsJyLSGrFtIajuaq0gx0HvBeAphY3/iXnp4AwtuN8RZio7AhiAvh8KDSrDlqEy/8AiJ9BifN1qOrwnVtC04KzFwX+Ef4dZvtviBs1U+6RSGmR3chvQ1Pi8vDoHlh5cDiun1/fgqOYptTZQwIU1IVTI06uamLTzGx8jfFOvTAJiIPS5F9/kfkcS5ptEkRo8LlbwTaSP5W/tDfmCMa5uCW8zB9Ofz/p0wnqQu1/Fu8372RHsFV05qgZj96B66hH4v8Ahjt+nHz3w/iIpV00gHTUDC5uVYQfoLY+hlaQD1vi4HXamujrafT4UuI8Tz2khFu7An2vg/8AZtTNPWhOovqZrggFSq29Qf8A6jC0zKWDiJ0xMzAufb9Tgz2P4rTpVqQkg1AwWecuYvyuIj8bYw91vWIIw1gRftD2VOWR6tNu7ofHE/BcAqB/KCR6AgcsAcvxarUpHWxegjWYKYDQSRAsDpvfDj2vquaPhqhTBABg6zqUkRvte3TALg+SY0T3ioD3trH+UXlz+oxHysBGPVEZpi5ptLtHj1J2VaclmYCSIibTccjeMGuzx1rTDXY01Zj11AnYdBHzxLn+zHeOB32gyGACIQPC0R4QZ8JNydvTFDi2Rq5bLIFY6qRpzURSGqK0jTY7LpHtE7nABqWPNA5TA0hYOMLziXD/AN4+nbxf9gxvw/IePnub/wCHDDVelHeFgEfYnckqLR18vI4JZHJKTaCLzF+UYQfKbJrFrqiFm0C80g3BcpsEbw+HxXFpaf8AbDFwxXVVQ2GpVPnqaAfS4wG41m0yqKigk1CIltJVVJ1NI2N4HqcEcrxum9Ciqz3j+IA7+HmTEXYW2BwGaMygE8cqRuZGXNHOBfZEOLcPEsyxBVZieu+/mbYgykrcGDEe2DOayqqdKzpKLPU3M4q5rLKrkIZXkfLFh7gCHIGwDjhEu2NDXw1SblRTM+sA/jhAyVLcY6J2jlsnRpKZLBZE8lW5PkDH0wn5LJGTA23/AA974JqHAu9Aj6HDD7yrnZmnFena2sfjjqmOecKyTK6NEHUN7dPpBw6Z7i1OlQeuboikkc7cvUm3vjekcMgoX8l5ntIVupXVRqZgo6sY/HGn7YnW3WDHzjHEKvaarXqmq7GZlQDAUdFA/wBzzxfTjNQ7k/4nb82wUToA0eMldjo10f4WDehxtBkybWjyxyXK9oO7YHUJHMH/AEw3cN7WU6xVbhjbyJ5TzwVzvLuCC6Ag4TLXqqgZ2kDaZ/L+mFDjnHw4qASEMDlePr8sMddgwIIlbSJsef5jCZ2moLSCop8KzFubeIn8B7DGoHtca6peZjgPYlWtl2Muh0gbjz5xN/xwV4KneKSGZmAGrUbD+7e+A9U2OJ+DVWokO6+BgdO3IwfecFnssIv3K4AGvDq96YaeTiDe39D5YvJk2iSNC/U+3/8AXyxbyIkIyDeCPcTjzjmdpi3iJA+Fbn35AeeOMDZyuo8u4alnicMfBJnw8yT6f0GEXtVQKVApgMUBInbff0jbDbxTiFXSUT92pBOlCSxPLU34xhJ4xlUU6m+8J6mxO52uI54dYcIQbRu0u5jKg8vkZ/PGuUZyyrJALje0+Xn788Ess0lv+kVtgs6zpJ5kDSpEdRHO+KgyMMSEZKiENpmUaL+EyY/uk+/LDLHgGkCWF7mgjN/vzR/PVKfhllUqBK0xrYkTuBCoTP3mGxxTbNGwRFXcBm8bekfwxcbEN648zDoREqo8rk3HLEAmJKtvaYUCf8xYf5cPeMHHBtcX/iewDc2veq+dqOd2ZtSnUHYkGPL7pvYrEYI9m8utTM+JFZHUFQ14JiDH3osOXxDFHNLUUCdLeKNOkRt1F/fBfsxVUNQMQbATeAreIT7fLAn8i0ePytNfFXshllp5vNOEpoyhKihEsDpBIQGSAWItfHWqDalVhsQD8xjltSiEzFTcg0juSfGGIgnfcCee+8Y6N2br68tTJ3AIPsSPwjBGcUgyf2tcNyVEKsA8z+J/OMXMnXrKacaJ0zLNF5JMRvipRPh+f6/3xayaIWW7WUAjVpvG8Rz64SK6cbbKf804rZV1ZdRIVoF7ruRtMAseW2KFLM08vQlBB1z4pFoG5uYn8cecMLJJmVkabzaBvfaQcHctkBUpX0nxErKBiBaPiMWmPb3wvK6qNWnIhVsJ9qF5fjNJ0dgratElgsxA6jaCbTBwuvnFqBQXLMU8H80gfem3Lbng/wAVyiuO7Wo9WJLfvdI6aTTpAAgHre5vgEOAQF8UlJNgB7EnlFr4XY7a/wA2L/eeU34JkZ5c13I/+K3R42opONIIUlWSfEYBnTyMWOxm+0X84R2i7sTRolKZbQzspd7AGdU6Sd/ABbf137JFU8OlQS5EyNV9wGH3ee/W2+J6lJKasAoIBjQo3YsL9Y5k72xp8Td1Ec+36rLJHuabdx7EJ7SUmqOa7soDWVAbhR92PIzPmSfLDD9n/DzUZq7bIUQWjaAB6AflinneF184FNGgJQ+KLfERvMWG598dO4Xw8UaCU7WjV1J5nA5ZCBVUeyG0C+bUvEKA1T1Ufr9dMV2yErOoSOXPBoU9tUWH4/qceihETtOBtychV4mKQXKZWoKeqowqCIMHYGIW142tjdeFKygW3MECBfb1wdaII5denTEiAR4Y5bfPEEYvlZM5HAVT9iBU9bHCx9qOe7rJaTs5E+1/6YbjVBOknxbx1GFXt9wKpm0oqgB0v4pMQhiTfmAIjzxBsGQssJLhuXLshwDOOAVCqGE3N/cRgrT7EZp/irhfRSfzGOicOoAyu1oBHLC5wTi2UyKPSOZNXxsSz1FmeYALTFudjc45p1eokvwhkdK+/CYfJsNFCaf2csfizNWf7IH5424TQGTYqxDOjxqPODY+XIxhl7CZLxV8wucbM0q76kU3FOCZXc+kCNhhX+0yi+XZq6gMjOAFm+oz5bQMM6DVv8XY8304rNcV7OEMHeDa6VwDPvWpK9RO7YkgoVgEC0ib6WiRhQ7TsXqE8v63/ph9yeUZaaKfiWmF9wsfjhbzfZus7GAhG06vxkD6Tjr6ZzWk7ikZiSQWpBp0Sx308r/qcdB4VlqTUk0qGCrpkjrvy541zXZFm1nw6mOpgRs3MggjczbzwWyGVFKmq7BR9eeF9RMHtA6/to7BTrUFeFsbeQ6e2F/iddQDpEeX+nng9mQGb4Q17A/SfKYwB4zmGp06rVSiIF+5aLi42lotYc8KMOcJ+MN5clfieaVV/eEi+qIjkR67HocJvGOK6yAtFiFFtUbfIHDG/azLOppaaqqpmVOrUR8Os72JnnvitxXgegUiXEuLkCyry66jcn3w8GuZW/qq8drjUQHvQXONr0w7sSASp+6CAYjl6YE1Vck2eJ3Mj8fTDhw7gHfFmaWVeoFxDeIj+aRNjihmaGklUEAi/mcbYQDhWdzxRPHZeZDKBkDqo1MSGIH654gqsgBBYTFwnjIIP9mQJHUjEuRyqmmuu4DxDGR8jad+WNjlzpiP5l2ttby5Y6TH2FwtRCGuPvQ3O5kaWimbAHxMBPKwExudzjfgtUeD4gpqFTIAMsSQOm/tiLM1Eggus6dJA8RsT/LNtsVQymi4nUCwaVOxAi8i2LebQI2gYqkycf7SU6dWiwQlmRmYHTYs7R5giLg+Rvh47L8apCgNJWLfCxa+lZubzM2xxCuZCjlO3qVn9eWCGXzLqIRyFB5QPpjLJCjT6YNBo5U+Qol1hVLwokATFvxOGHJ5HSQz0xcACTewHKLc8LWVeALkeHlytufph24U80iGvBvN9wDz98Zaxsh23R+SMx7oxvrHzVoMieFyVao3gOkxYbExAHrucSZSujaj4ywQ6QrEXO21z6DnGFk5p6WbpmtUKUGfQ03VfMAbcrxa/phxzNCjTbvBUpUe7GwZdMap+7DE3MsVBNh5kZh2tIBytvmD3g0l7NcOpZZqWhqz1Xomp+9GkqIACiIhuRBG0bYrZbtE7iwCr6k/LbDzXanWy6tZrhkI2OplmB5TBHmZucKHaPs6mTrNTp1Ji+kobAgc5idthGFHlrjtBz+/lOwSOZyPasocO1yxqFQDsoC2INyd9xBHnhu7C8NSpVqpo10QqurNJipa2o7mZ+WFvhOeVlCmj3jmRY3PoIa/pjsXBOLU61NKZKU6+gFqGoB0At8B8QERuNiMAc17rvp81ucljLAw75LWlk9MwAtuQj8MI1HtGx42ctrJoqgSORcrrLX57L7Y6YKUyMfN9SpW/wCI5ytTZVZMy+l25RUaIHOFAGMaWHfd9km6agvohLHlMDlhL7G8eapms1l3YkirUKSdgGNh7D6YRU+0HOipBq6j5KIPyGI+zmdannUrX8T6iT1JlgfO5wbwC27VtduXbarkIZIMCfPASh2iZKS2VjAE7YO8TpnumgSdzGOV5iqynTcRjkzmQTeU1gfdMwta5uR1T3wziHf1qbGBJYQOUK2D2YpwjEjYflhD7HZgrUQkbFo8xpI/PDLmO1CGs1JKTVClmMgC489+nzwbSstjgTkk/RZlY7d5RgD7oNVqsUqKnxkEC/M4S859nzP4u8tzhTb2MMY8gfKcFs/xjL06zAiopBuGbwrePiHIEG52GGKtTemhd6RCKNRfvVgDeZ1REYAxur04qNlg5uj+QmHCMuskX2JH5QX7N+DVcl36O6tTYhkIDLeINnVSLaeWDHGuE/ttbLp91K61X/upqMe50r74D0eKJXYJRNQ1CJC/1n3+Rw09m66I/dvqGYKzDAAReQpBPQ79MZjhnOq8V4ruKrohlgbH5c46EH1x2TSxx7O2KyviRHx2AVzy1e1I+IwANztEc8c87SdvbsMsAdM+MgknkSBEAeZwc+0TiPdZbQt2qkiJ+6BLE+Ub44lmM9Zh4nnYAkL/AJRv9MaawOwQttb1TFke3VcudZkcwI/8aZwN7bdttdE0NFqkS4mwBBi6jmBhWXLVmaQoUf2rD5C+L1TI+AtUbvQoJOhPDA3vu3tYcyMdJmmYW5aB7apYkbPGdziQD36+4dfRLTMyskyNV1O0iYkHmJBvjr3DKVZ6NP8AaDpRVHdeHSSIUCRMR/a3MY8+yeutXLPR7vX3ZDosSQHPiAPkQfnhk4vk2HiaATaLTIm5APnhHUSuyyvVOaGJpIffogWVzRTXpAYkQOgnUNp8RuOY98LlYlv5Qdtt8NHd/EYmBMC+1+WF2ulgfxthcOyusWtAJ6qjRB0tB2+7G52HKReNuuI+MlpKs3gEAgmeUmOflG+C/BqR0u0SJgHzEH+mF/jlQjnJLEhtM7/3v7u+GGPt1LzWp1BOq2A8fhVC7clVhcTBkD2P44H0khXEch87/XlghlsjVqo7ayNJuvw/dn7ok2wNdTTL+Imx8M2md788NhwpCc125UK0x5wfpP6+eLbNG30xE2WqGmzqhKxOqOU3I+eIaGUq6Ra3K/LECYe9tg2jNKmdMCBaw3J/UYc8nUpuUV6a0kBl2RjdYII0nrI58sKdIg69Ckqu/kMHcpRLMwKneJBj8cUJC02EUacOaWnnKocfzK5jMrRpytM3T+bUDY+ukG3n5Yp5RSB8IDAmWNJhI6HlI9fnh/4RkqVOSqQ3wl5k9Y9PTDNRTSp2POD+GE55y51lMRacxtpInDOKGkKTmlULIfCakhDIMFRtA39sR8c4y+ZVnqKusFRrAAME2E7kWwT7b8LYO7BdX3y4PkJtzi422wsrQDUtKuNZO3UzaeuLiAcQ8qHAIC3yVVdLI5CarBm2BIi8XAxL2bzq5PNUcxU8aISQKUAmxXnFr7GJwBZzsQdUkEc5G4jBRsmradLKLKAIJi3O2COxysgbuF9C8E4omYpLXpklGEibEEEggjkQQQfTHzL2h4h3mZrMi6F7xvDz+IyT5kyT5nH0PwLI/smUpUBuq+L+8SWb18ROPnvthlxRzebQqsGqzhiLjUSwggi3iiDIttgOjk8zmjhKPj6odlc1pYEmLjDlluJLVKlRpvBnrhUy1R8uVqUbORZ9CuQY+6WU6TB3GCvBswS0uSWLSSd5OGJKOVqOxhfRlLPKKKOx+JAY6yB/XHDuM56tQrVVSqxXUYD+KBJiDMi3LHVFzGrLUB0QfSw+gwgdvOBPqFampZSPFH3T19D1wPTGJ8hjlAIPfuqnY9kYezn7JH/5izFOsK6uxqLMTfcREbAY6Z2O1s1So86mgkkRJMkx745VlMr3mYSn/a1H0F/xjHbeBZpWpmwQKQoki5jYeflhjVtjbMxjcUOP3sr03if8z3kWHGr7VX1SD2kRizOtj3jAkifCzf1jFWvxeq+XXKmqRRomV6nTBAbkyIdhyn+ysO+Z7Q0qlN6b0n0upUwRsRHXCB2eQHMUxWUlEZjUAi8NYb7Myj/DOJopoWRuDnXtz8f9V/yGnnklaQyi7He6/wATf9nFP98jN8bAsfIaSAPkfmTgj2u4k1DMtVSNVNARO1pN4O2GTg/HaVepoRGDQTJA2EdD54X/ALQM1TqU6lBVJrEQLbkjaffCLiHNL3Ou3Xf2XQi3CURiMimba7e0q12R7frmandVlCVD8JHwselySD7nD7TPpjiHC+y9PTD1CtaB4lNp6AcwPY88dY7KZ13pBaxBqpYsDZxybrMbjr64LJLppHXCfQ/UdwuS1srMSD1+xS99quTLpRJJCHWradyDpYAcvEVjHOshwg1TCfD1Ww92Nz6gYP8A2l8dNZagpvoVWhTMq4EgyPutMkN54G9kO06qqq6wogSo28iNx+HnjD55IYi6Ftu9vRdKBkgFB1Y6c/HkD3epV7gnZB3qHvaIRFm5bUZ1ELEgggrDSIImN5jb9q8GZVcqaVKmjh6lR1LFhIIIVmIFrXMi9rS0NxhWBKVFAItLadPtpIa97xilxjiFDNo+VWsoaoAp5wCQDPQHb3GOS7U6rVSNEhsHoNwDa6kYBPxWBpxGd/XuTZ91nKVfscyjd07TpDAL5m8mPS3zx0DNcG1izt89j6dNumF/jHC8rRAVPAtNYmeQ3PqTgPm0zUIaFQlKlkVakm/8yhhpPkcdbe15LnDlGjZsYAx1H3I/TyVSjWZDcOjCzEK1tj06wcI1TL1Kz06dMSXOnewiJJ8gL+2DCU82HIzFRwyWamSDO8DnIIO17HEfB+PjLyYUlQRqMAkElm95jpsB0wOQBv8AVadK8Rl3J9l/dXc3wKlRC0ySdENJN9RmbdOeF7iAo1KpSfEAYJEDrEdMV832mTMtUd30kksI5DZRB3gWt0wvZmqdepGNtmI3t0OLjYQcleX8OR8pLb3K1mM9oLoDMjxG0H3HlIwJzFeamkj4huD68o/U4l74xub74hLXBjb/AEww166zon0A4q6sDLssGwgc4lTHptPv1x7kYNNLxaLReLdMaZOrIYen9PzONcjV0oFB2nB2OSksacqnG6DkoRTA2+FYI84uLdDizTq6QJAUcmXxKfU7/Mk4R6+apFAFHjBOoiYI3EGbARAB9cXuHcSNM6EJ1czNvTz/AK4U8DblpXYEmax6LoWQ+FoKmX6+/ri/+2nQzMfCoJJ9P1+GFvKcShk1KuwB8QGrnzj/AE5YIUK61FKghgRe/wBDgNF1EjCOXU0gcohneIqVRpBEESAGYqeQG5k+284W+H8LoVKylHIUOCQRymbGZvtcYr5zhYVrltIWxBA5sTM2mBEc59sWez/B6tSoVpN8StAiNgYDmIE6QCJjxAnBHEtbQSrZYN9POShX2jZMZfNh6ZtVBqMvRiWkjyNz6k4W+C8VK1Qh0qpmSxO4mLkxvhy+0rIkIjMIrUmFF1BkFAGKsOfP6453mcuSxCgtAmwm3Of9sMsAMYBQXHa4kFfS3FeL06dI1atRUpgDxE2vtHWeUY4px7tQg4l+15WHAWPGpWTBBsQDzN454T34lVKBO9fRchSbCegxJkachmfUVUqIQAklpjfYW3g3IHPAIoBES61bpC8BtJ0P2gPoqItNQKgIYEiCCIIgJhaymb0GRt0xLX/Y4bu3qgggDUinUCJ1RpWI6SOonFasrISpg7bbGRII23Bn3xsusKV+hPPAftGqKQlamrUxYabMo9zB+mOncKz9LMUw9JtSm3mD0I64+faVHUpYfd39MHuy3aCplagZbqfiU7MPyPnhOVt5CO0910ftmKVIUzpUOxN1S/pYSZv8sJHEuI19aCklYord4sUnguPiJ8NwBpB6BieeHTP5NuJMtXLt3aIBp1dSCTyO2ojE+X7LV0UE1/GtOqoUKpX94UMzAP3By54JpQ4S+J7D+EXVPYdMIb6g/fOUp5aurTpMxY2I/HyxX4cn7yuetQfRE/Mn54P5fslmVLHwsWINiBsI/LFbhvAMwe9ISf3zCzDdYU8/LCZhkANArsDVQuLbeOT1HYjuifYvP0VrsWq01hCLuovItc72xrxOsrZmvVUhwpABBkSVF7dAD88XOx/BM3QL6lpDwwC4mbyfhY4C8bp52lWqOlJQGa8EwR6RO08xgskLjpw0DquaZg7UvNjLQPpjqtf2kN64sV+Nfs6anMjYDmT09PXGUOHd7SWsF06pmLgRvIj6jCj224iadTSIIC6eR3gm5HWB7YXgg3yBp4CBL5Qguaz7s9Sfv3KjYCSYjl/pijSzNSk0kEAyPWNx7Yu9mBqLO27WE8+Z+g/HE3HEL020rdCCvmL6j7kn5Tj0DIbbuHKTdqy2THIrPvxj1+6IZqqP2dWGbqeIWQqrHzE226nC1kOLLQOmlcsRqbynYe958hilnqZTSrsdX/qL0Oo+HbpebjxYp1XWfBIHnE/TGIo/DyOVp+oB4Fe38dl0ls2tdh39aFOxJACxHia9+YiwmT0hw4RlMsKYFJFqAAN3hY+L0Zfytjha5osgVtgfO5P0tH1wz9jBU75EWo6rckBvDHp6kY1FE0Os8IUs7nM2tFfdNnaABKhKs2isNUE3UrpUiecRPvgG9GSfvSbbn0wycf4Wayjun8aMSs/fndSfOPnGBmToFA1QyCi2m3jNlHqDLf4TgGthLSHDgo+hnDmlh5CDZykgOhPhU+NuTOCRbyAt6ycV3ybVSQkExYczHIdTGGTK8I7ymJ+836+d8aIyU80C4AAgz08I6e+FnWGEt6f7+Edjbdnkg/AUk8ZYiZ3222xpUSQJGD3GK6tWqFV8LMWB2EH/AEwNdW5KJ3gn9fLFscTlSRoAVJfCYne/pj0ADl9cV84rSdgZ5eeKdTMNPL5ThkAlKFzQMhZl6BLEA+IWtg1wXKOaigrIWTN48vr+eJVombaRe/iA/PDF2eyjqR8E6gbsL7fhGJM+mGlcEXmCm7FhcxmK7GmTUAXQ4g92CSrHS1rEEzvE9MEeP/8AS1aTBBTp1AR4SIZgTe3hBIhrbjFXhfDDRzlRzVqUmYyCHCypnkRDLIN5tynDKvZr9qzCHMLUemVJDMwPPqAFFrwJ23wmXtDrTvgnaQ5wB5VSjxZFXUYYNtYt7253xvk+0LAhabFVB+7yP95tUegwI43lhk6q0ZUqS0GYgamAkxYnSffE7Z5GWdDKVHt6A7x8tsSQ2eFyJtTKxxAXnbIrWqaU1Mynxsx3J07R5Tg59lHAxSqu+kanp6TMG0g/X+mFntJRphUrUyTNnEzBgQT0mIwe+zQd8ajM7BaZACgxJN789o+eGGOBaC5VE5z2XeVW+2Xstl1FF6NKnSqOzayogMBpi2wudwJxyk0novqptBG5Bjnz5RtuOmO1/bHVQLlWqyEJddQ3DEKR6ix+WFH/AIdkmcgNlmBRbgx/MDs9jET7Wxp04YMiwjRwl5waSf8A82ZgqVYqQRDNpSSALz4INvLGvBczTqO4cku+zMeu/v5/LBxez2VamSpMi4gzJkjebR6Yho9hx3lN9Yaix2VobYkeKIiRuOvvgXiwgGhXoj+HLYs2qtXMvRRqWkaT96BJB5E/rfA+k/TEPE8tUp1nptqJViBebcvmIOIUfELQRYVb+hXS+D9q2oU3RCVFGmruNIO6g2ncxi1kvtFesWCtdVLGUiw3/HCsuXY03Oj+PTQMQdgFgRYxbA7KZY0e8002OtChJcWB5jwYA3+ppx6dfj87XX8JxLSWNIN2az1r5Va6Hwr7QKlfUKWhtAlpUrA6yWA5Y9yPa2pl6BdxT7t6ruHmQe8dmEEHoY9sc/4EwyxqA0mqLVUKwYiIEzyvvifjuf73L92xqfxA7O0NJggCBpA3EADl1OGfL0ef30SJZNyYW18P/ZdGp/aQNGuKeiY1aiBPSYxTzvb1KoJCoVG5FSQJ6+G2OZss5VaKiofGX1CkSDvaxJ/2OK1LSlCrRLgPUIjUrDYjcRPI8sZqQD+x57dO/C3UBdWwf1vDutcc912HIB6nDaq0YFQhgknYkyJ9j+BxyzjOVSgAFYZhtnqSY1bkL1AsJ9cdNGXGY4WFFRqagC6j4r/CwsSpJ2xz/ivCKKstNqwp+FiS3OLCOmJCaCHqLLz70uLnQApBKaSdJAkA+fzww06j9+EbSUMAsJBgDU0j0DRHXA3KZYLSfu2DEyFaIkSAWuZEX/W2mY4ineZh5u1Mom95gEzy8IO/XHQaS1nv/wBSfkcSSMix9K+6C5h+8dnJgsxbruZ5YMdnuBis6IdqhidoABP/AI4Ed4eWGjsVUJqL1QMfYqR/5YwT5SqDRa0zHZmjS+Is1+sfgMMOU4eiLrpsV8O0bqYtNox7mMi9V4UAkKWv5FbfX6HFvNZOrovTIEgHa1xt1EnC/wD0bTRKZGnBFhQdpM0RSUUzDAlva8/jgVR4q7U4qEtBnqzEwAJNyeQnrgln8i5p2W5t88NHY7sqBT7x1Vj91W/G4tzvi5JPEK1G1kbcqxwjKaILaWC8jNrfI/74odpOH03qGqqILAEEwtoAsP6xhsHBqid42sVWIGlWUgCNzubkdLSNsDeIcEzNWimhqNCrfVILbEaSLRcAyI+91GCjw+KVidt7+vCQeJcJqAqWi8jwgQseloPlg7kOyuXZYZiGIPj1GzC0AEaSJPyx52kVqSqqEBiZKmdd4sJ+FT032AxFQq1ACzuupWWASR4muOUTzJwo+99jvwkP5DUmxXyr2JO7R8GqUXhl8LE6WmQ0bkQY5/XC0+Vg/wCv+uOgZ/htWsgqOO7YACC3hgDZIY233gzMjCpmskQ0WP8AjwZh6KyTtGE58M4QHQOiUzeIKj53t+ueHbgWTSmoL06Zc7+BbekYWsnWWmGAPhQRubsfn5/LBTLZySgBPiTfzIJwNzCUwZLwqfb00hmKdWpZO6CKoIUEqzsZsf5htGMo8arVUVKGtdrISRBFtNvDuCPTF3MGnURTWUMtwdQ28xvFvwxR4J2koUWCrRbRqJLKwB8oXnaNyMQiNrcjPyTen8eSgzNev1QjtdlQgCVWh6bFSwBYEmWA+rGec4DDiVPRBJ1adOoAexkmdsPfbXi1HMqyJcOFItBtBkg9CPcDHKuLZpKR0oZYMQbC0b8utvY4sQuLbpcx3mkPiOt1m8dUycM4hT7qpRAkVBckzfkQBzG/thk+yNmTM16bI2hkDB9J0hlO07AkNI9Mc4fOvRYBvigHlFxO4menqDhz7GdqdLhS3ge2+x5f098WGkNOEPytdg8rp/bjszT4hlTRZxTZWDpUidLCQZEiQVLDfn5Y+dOPZOnTr1Fos1SiGhHYXYbE2AEEyR5Rgh2h7X5itWqlqjpJKFAx0gCRpgGCN5neThYzGaqG5a3lhkRENVB+VLpGN0rEbMw9CcUKRZiFWSxIAA5k7DB/P9lczSksFKgSSGBgdSASQPPAi3ujg3wpeEZY12hixi5J59L/AK5Y639nvCsqKLUWooaxYlmcA615ATyXbT78zjk3ZbMJSYl6iAEfzdPXHQuEZkMUam06vhI88CeKWwLVTM1AGYAAKGIAGwANgPKMVWAJnF3M5M6mtIk3G2+K7ZU9Djl1RXrWOBAoqBEWca1dBIDEhZglRJA0sJHmCQcetRYEYJZIUQkVFJad/wBHBY8OBtC1J/8AyLaJvGOcrY5nJE2apTBTRC02GxB1fDvaPQ4ocSy+XNM6KzVGLJCuNvGhJHSADy64u1MvlzsD9catk6EGJmLfFv74eMxIqx8Vwm6NjXg7X8/+KY8vSA4Wsc6g+W/5Y5d2iy6ftDhxOpdQYmwBAH/cPrjqFOoDkDT2ZVLr56T4o9IIj0xz7junu2ZhJgL9ZA+eMwHCk5qV190k5mqTEzCiAOQGNNXli6/cMCNDqeqsG+hi2Kn7NBs0jzEevM4cr2pK14tTyx0fsLw0plWzJ0nviEUc1CswafUgbdMCaf2Z5557pFqRExUURO0hiCMdIr8E/Y8pQy8glF8RHNjdj82Y4wfNQHVZ3bbtK2dzroQVsQsnbYk/0xZyPF6lRkR4gtuCRsC1xedj0wI4vX01akjaI9NI/OcScDrjvaYjYN/2H+uCf8rTRI/bWTOK/eya+KPFNABzHzg/nhtat3ajSLgACLYX+HUaVZT3gJ0kaSCZBibR7b4M188puHWBv5eU7T74FM5rXUAt6e9tlVq2cqT8Te5xvks7VMgnY7npzn54r5nN0y/jIXqSQLfhirmM7TJC021AwWKmRHmRaP6YBKA6MuHNpkOYXbaygvEadVs09dzrhToHMHYGBAkAzvgMhZ6irBLm2kyALwCLbmTfDH/xYAaxDEswGwiQI3ibxgBS4kEkvU1MGg65UReYLKPz5YEwuza52o0pdL7FNQ7N0svW1pVqaFJikx1L4hBBm5v4hPPG1Y0pulM+iD+mKmazpMxJA5xIZeuoTt1wLqZyTYah1FRRPqDecGa0nJTTiBgKannopLpmXYnwKCIG11WoN77j8cWK/HQlWn8R0qu5f05Jp58j8uSfnlYsJSq0CJelTb5NzGIc041wNMiLCm4I9hb6YZ2hL7ijmZ7SvqdKZRQT0BMjb43YD6YpZLiFas9mlhyULceiqxMemNK+X8YJq0l2MPWYH3W8ek4JVq4yxGjWwYT4Ho6TI56qWr2affEIC017wbBpadoeF17VaHeMD8aAHwnmRKiFPL/bFJ+FJ+0JUfXSogyTWCqSQJH34MkbSDYmMV6lUoxZFfQ3JaSQRexNNokeUY2RtDAs2im1pIrA+kmRI98Us7BdqftlUGYqIysrBQRqGkTz/mP6Jxa7G8MdH1FGgeIE6gCdhDKD6yMWcutFCrKaLoYvWzK6vP8AduvhI9vPF1UDKSiNnE8hQZVbmJ0KAYO8Hlis1S1saTaVu3OUjMd4JioJPhYQwswlviNgSeZJsMQO2U/YwoJ/adWo+HfcEar2AuIjbbDTxeqoAFYd6B8NM0YK786dbWRHkF8tsAhRpVJZ0QKPuolRanudLqB1km2Ltb2hWOwmQXX37BmK2pqgZiTF2IQEqBIGowJPlhy4vVqdzUWRS1KyoqobsVO78zvYKD5nCXw/iotTo90ibai1MFfd0XWedyfbBTOcYo0QTSPe12trHdF//wAzYQNgPXGCLK2HUEnPwusvxIygWlgQPnEYcuwSaToqNAu0archuNt74W6mZrVWuXZjstxB/wA0HBbhlZBTh6oWkbvLVKb1TzWNNRCg8wJ8sWchRpAOE78b4m1TLPpXTQEKDoIDmR8MgQo6gXItbCKzQbYI5ntCjIFpJT1MdKJKLA5Mf3CLpkfzKcGUydGPHpnmNVAfXvSPrhd0ZBwujp9QwNooHweuS5ljGnr5jBbvcRVMkP2f9oRGRS3hlDdC0A6x4L9J6Yl4bkUfUzVNKoAzePTOplQCYIFyeR2jnhd8ZLl0otSxrLHC9FX0x4K1wPPDHlaGXlQdDKGE+MEkT1FGT7EeowrcUpd3Ui8hiDIAurFTHiNrbmD5ARjJgIyts1rZDQTzQy4qZVQDBvB0tYyeYHtbHNeKlO+p0arhEDeNjsIkc/SL9cNXDOI9y6ofhqqCB8R1RcaaSu1xe8WBsMD+0/ZynWmoqVdZMsoSpLdY1JpBi+2G4hXK4upG5xLe6Vu1dDIldVI00qqYK0m1LUU/eABIUi0jV1ttil2UyFKpVisYpR53Y2VfDfqbYJ/8sZSooNOtpJHwVKtPUPUBQRi12fqJQ1ZViHaoSR3YZlqCIIJFWmtgNo974PeMJSvNbhS6Nw/tRUyzE1KZdCBLKjAwP5lZRpiT4tR8wOUfaziVPNmm+XisgU+JWU6WkWmbG24O/lOE56NWh/Dos9O57uKSBOc6mNRzzsfntgTneIlyWyymoeZQ1HQetPu1APnAOMBqt1XaN5/Lr3blpFU/dMfhyEdIA5SDbGyIRg1MsWUTZTtYbAXkHYbTHnhGHE6yvq1VEf8AnnQfZmuPTFtO09cCGqll5k1SWPsHAN8aAeOCaQqYTZ+i6JwKRSJdiIaNdQAGIWFDykNY2v8ALG+cqGAxJH8g/iDlfVTVz8zhLyHaes10Yui/d7lL+WtiT7mcXx2iHx1Vagdl1VmKTEDwJT0x5WxktJNlFDmgYV/NZNidGuJ8TMCNM9JNRXEX+6d8LFfNFajOjaitg1Px72F1UNtP3uuL3/E0VWqSjO5gPlKJD3uSWYDmOpviLMVTUohTqqAmYzVYIf8AKjg7g7ib+mIGKjIFTqcdqhUDGRJPjgH/APRi3yxs3Eld3B8Gobrqa++yqo/+0Yq5laVIr+8p0jHwrTFYf5ixPzjG2aUswdadd5A8at3YPooQQP642GBBMhXhqtAfYp95tAt6nvDPuN8erm2N1cx/ZLsAedw4H0GKrMaT70UPnqDx6ws+uK7Z0/8AuVj56VP1nGw1CJWUnQvahVN9tRMf5VFvLF7O8SAeDmMwgH3CpBXyuScCKTtN63PaS0+oBvjavXqExoT1FPTP0GNKInxPjJcLoqIfDBNSmmsDkNQEkXO+KlOk1UAKi1nHQMD9IU++IXACTVpM3mHAHyAOPctm8v8AC1FVH8xZ2I9ApH1xVK7RrI8LLKRWy7oBGnRWRDzmS7QfSOuJeEcVSnNOmuaQMYZtQMGIm1Ni2wttgDlxQRwwruStwQsGfcHBDPcTrOA1LMVCsf8AqsgPtBmPUDEpS0UqZ/ujprZxnVh/DrZV9JuDOgkAkEbnEOZrMRqo/sRpt1p0UeP/AIyz6RvvfywMStU06qxoVOneszH2iwFthGKJ4m8x3aaTvCA28tUj0xKUtXalNUP7tFL81pVXLH5CI254iKFj4lqo3JQZHvraTimVRbinVA6k/mAMRs6vse79Sxn2xKVWrlfiBnTrdWHMhQB7KpJt54gd1vqZWJ+8UaT84x5Tq6Rp70QOi/1GNR3j2WXX0ifYYlKWthUkQFQrMzAVj7m8Ymh3UsW8KDZqvIclne3IYsZbg7mGNJBH3WYr9WtjalXpvUDVaYpolooKJJ5TeDsbj88RWCeAjvZrI9yDUZa6VG2H7OtQaTsA1T8gPeMEuN5twi0Qa6msdJL0KaoV++ZCzZf5Z5YF088gvrz7KOZ1D6zGI+D1w1Z6tOv3ZUAUjmmD3NmHwwRpn6TjFdUcOxtCM8cztAZcqlTKMQAF7s1dZAI/mOkGBJt1wCyHFnVi1OoyMREq0WsYt54K8W4tUVDqzOVNo0pRQgzuPiFvY4WKvEajoZSnUl/iWmFMBYABUAhfLrgZjvKaZqwzykWE2jtRUg6mqE/zd64wFz3FjUd3aNTuWMCBJjbAB81VNtIH+UflOIHqEEajHtN8V4RPJWhrY2/1bX7710PiVXvaQCCuWF1jLd2JG8vAYeGRudxgZmKiZikCGy9FiJH/AFNQuPJgxP44BZTtA21XMZgr1V4P1Bn54s0M1FU9wlEpVJZTXVbAWjUTa4Nh/sXbSU8XcENGbag5AqEXv3NSJPIzcfrli3U4zVqpord9VpmPCXA9D8O/rjbivD6ukkvRIF9CuGjrGAACqfF4vQ/6Y0AEEuKZOF8VCQlRcvSQDws2WWqxiI1FYJMXJ54t1a1OodVPNlY+7l8s6Btt9Lb8pOFUaf8A2z7nE1DN1kPxvTXruPIYulW4o+lenWbTUygVgP8A1s1UWfTWZPtivW4aymUq5enTH3BWDQOcMw9eeB+bzxqqFq5hnUGQItPWI9ceUeKU6QCrRo1QPvuhDc9/FiUqte0wtdgAMxUYCYVVJAtJtiw1GopgZZQoi9Sn4veDfY4tVadWohihl6cj4lI1D3Ukztvik2TakC1dndbfBU+chhJ5bYipe1sxJgZnuotpRXUCPKd8Q5vP0yQGVqwXZjVf3sRb2x4K2WmVSrq3HMz843xG2cryY1RylOXnAxdKWr5z1WFFLu6agAQWRto56ZxXzjKYNV31R9xUA+hn5jFOugcy9UT/AHY/pj0VEQfClT1mfxjEVKcusDu6XeciWQ/jMT7YmSvVI20eU1PyMYprmS1qaaT/AGSRjzRX6t88WqVbJfGuC9XljMZjJ5Wxwhtb4v15YL8I39sZjMWVTeUK4z/Fb2xRxmMxahW9L4h6jDLmtsZjMUVAhWc+E4oUsZjMQKl5V3xPkPixmMxFFZznw/PDbwP/APyj1P4jGYzFO4W4+Ve7O/F7HCTnf4S//I/5Y8xmMBbPRCmwUyn8NP7xxmMxs8LA5XtTnim2yep/HGYzECoq9kNxgj2r/h0f7n54zGYrqtDgpbp7Y0HL1xmMxpYRtNsU878GMxmMhW5D6e+CFb4PbGYzGisoem+JMzv7DGYzFqIn2Z/iN/d/MYK5jf8AXXGYzFKFAuOfxP8ACMD8ZjMWosGLgxmMxFF//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2" name="Picture 6" descr="http://www.comingsoon.net/gallery/57975/hr_The_LEGO_Movie_1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4953000"/>
            <a:ext cx="1029891"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95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1000"/>
                                        <p:tgtEl>
                                          <p:spTgt spid="2">
                                            <p:txEl>
                                              <p:pRg st="6" end="6"/>
                                            </p:txEl>
                                          </p:spTgt>
                                        </p:tgtEl>
                                      </p:cBhvr>
                                    </p:animEffect>
                                    <p:anim calcmode="lin" valueType="num">
                                      <p:cBhvr>
                                        <p:cTn id="4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fade">
                                      <p:cBhvr>
                                        <p:cTn id="48" dur="1000"/>
                                        <p:tgtEl>
                                          <p:spTgt spid="2">
                                            <p:txEl>
                                              <p:pRg st="7" end="7"/>
                                            </p:txEl>
                                          </p:spTgt>
                                        </p:tgtEl>
                                      </p:cBhvr>
                                    </p:animEffect>
                                    <p:anim calcmode="lin" valueType="num">
                                      <p:cBhvr>
                                        <p:cTn id="4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reality, your thesis could serve as an “intro paragraph.”  </a:t>
            </a:r>
          </a:p>
          <a:p>
            <a:pPr lvl="1"/>
            <a:r>
              <a:rPr lang="en-US" dirty="0"/>
              <a:t>In the stories </a:t>
            </a:r>
            <a:r>
              <a:rPr lang="en-US" i="1" dirty="0"/>
              <a:t>The Lottery, Just Lather, That’s All, </a:t>
            </a:r>
            <a:r>
              <a:rPr lang="en-US" dirty="0"/>
              <a:t>and</a:t>
            </a:r>
            <a:r>
              <a:rPr lang="en-US" i="1" dirty="0"/>
              <a:t> The Guest,</a:t>
            </a:r>
            <a:r>
              <a:rPr lang="en-US" dirty="0"/>
              <a:t> theme is created through the use of symbolism.</a:t>
            </a:r>
          </a:p>
          <a:p>
            <a:r>
              <a:rPr lang="en-US" dirty="0"/>
              <a:t>But to just jump straight to the point is stylistically weak.  You want to “build up” to </a:t>
            </a:r>
            <a:r>
              <a:rPr lang="en-US" dirty="0" smtClean="0"/>
              <a:t>this.</a:t>
            </a:r>
            <a:endParaRPr lang="en-US" dirty="0"/>
          </a:p>
          <a:p>
            <a:endParaRPr lang="en-US" dirty="0"/>
          </a:p>
        </p:txBody>
      </p:sp>
      <p:sp>
        <p:nvSpPr>
          <p:cNvPr id="3" name="Title 2"/>
          <p:cNvSpPr>
            <a:spLocks noGrp="1"/>
          </p:cNvSpPr>
          <p:nvPr>
            <p:ph type="title"/>
          </p:nvPr>
        </p:nvSpPr>
        <p:spPr/>
        <p:txBody>
          <a:bodyPr/>
          <a:lstStyle/>
          <a:p>
            <a:r>
              <a:rPr lang="en-US" sz="4000" dirty="0" smtClean="0"/>
              <a:t>Your </a:t>
            </a:r>
            <a:r>
              <a:rPr lang="en-US" sz="4000" dirty="0"/>
              <a:t>thesis </a:t>
            </a:r>
            <a:r>
              <a:rPr lang="en-US" sz="4000" dirty="0" smtClean="0"/>
              <a:t>is often the </a:t>
            </a:r>
            <a:r>
              <a:rPr lang="en-US" sz="4000" dirty="0"/>
              <a:t>starting point.</a:t>
            </a:r>
          </a:p>
        </p:txBody>
      </p:sp>
      <p:pic>
        <p:nvPicPr>
          <p:cNvPr id="5122" name="Picture 2" descr="https://encrypted-tbn2.gstatic.com/images?q=tbn:ANd9GcS4a3-awjZKQeJGCZDYLRFzZtc4-q7gtJjGEobRUCVsHHZxUg84f_NFyq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4724400"/>
            <a:ext cx="2924175" cy="92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96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TotalTime>
  <Words>623</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Hardcover</vt:lpstr>
      <vt:lpstr>Intro paragraph</vt:lpstr>
      <vt:lpstr>Broad to specific</vt:lpstr>
      <vt:lpstr>How to go from broad to specific</vt:lpstr>
      <vt:lpstr>  …your intro paragraph could start with a sentence or two on food, then a sentence or 2 on Thai food, a sentence on Pad Thai, and  then the thesis. </vt:lpstr>
      <vt:lpstr>Your turn…</vt:lpstr>
      <vt:lpstr>Specific to broad</vt:lpstr>
      <vt:lpstr>Your thesis is often the starting point.</vt:lpstr>
    </vt:vector>
  </TitlesOfParts>
  <Company>Greater Victoria School District 61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paragraph</dc:title>
  <dc:creator>McDonald, Chris</dc:creator>
  <cp:lastModifiedBy>McDonald, Chris</cp:lastModifiedBy>
  <cp:revision>1</cp:revision>
  <dcterms:created xsi:type="dcterms:W3CDTF">2014-11-10T23:09:08Z</dcterms:created>
  <dcterms:modified xsi:type="dcterms:W3CDTF">2014-11-10T23:11:47Z</dcterms:modified>
</cp:coreProperties>
</file>