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9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1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4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2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1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2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8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BBB2-8A6E-496C-8023-9A3085D3DFF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282E-FA43-4EE9-ADCF-2C00419D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7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a/imgres?imgurl=http://www.plus1mag.com/wp-content/uploads/2008/09/moustache-man.jpg&amp;imgrefurl=http://www.plus1mag.com/category/events/&amp;usg=__0atYhp-UYd6Oh1QT978kz4jpavU=&amp;h=428&amp;w=510&amp;sz=53&amp;hl=en&amp;start=2&amp;tbnid=jbGHFfHkLzTVdM:&amp;tbnh=110&amp;tbnw=131&amp;prev=/images?q%3Dmoustached%2Bman%26gbv%3D2%26hl%3Den%26client%3Dfirefox-a%26rls%3Dorg.mozilla:en-US:official%26sa%3D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a/imgres?imgurl=http://www.insidesocal.com/prepsports/soccer%20ball.jpg&amp;imgrefurl=http://www.insidesocal.com/prepsports/2008/01/&amp;usg=__ePb9vLqUbjEs0EJxoJ0jrczoB9k=&amp;h=380&amp;w=380&amp;sz=31&amp;hl=en&amp;start=1&amp;tbnid=58irquOwR5DpQM:&amp;tbnh=123&amp;tbnw=123&amp;prev=/images?q%3Dsoccer%2Bball%26gbv%3D2%26hl%3Den%26client%3Dfirefox-a%26rls%3Dorg.mozilla:en-US:official%26sa%3D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a/imgres?imgurl=http://www.faqs.org/photo-dict/photofiles/list/2016/2630volley_ball.jpg&amp;imgrefurl=http://www.faqs.org/photo-dict/phrase/2016/volley-ball.html&amp;usg=__FniiNeNDPw4uocCCQwz29sSZOt4=&amp;h=600&amp;w=627&amp;sz=90&amp;hl=en&amp;start=2&amp;tbnid=za8hqXlExB9QXM:&amp;tbnh=130&amp;tbnw=136&amp;prev=/images?q%3Dvolley%2Bball%2Bball%26gbv%3D2%26hl%3Den%26client%3Dfirefox-a%26rls%3Dorg.mozilla:en-US:official%26sa%3D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6600">
                <a:solidFill>
                  <a:schemeClr val="accent1">
                    <a:lumMod val="75000"/>
                  </a:schemeClr>
                </a:solidFill>
                <a:latin typeface="Rockwell Extra Bold" pitchFamily="18" charset="0"/>
              </a:rPr>
              <a:t>Sentences!</a:t>
            </a:r>
          </a:p>
        </p:txBody>
      </p:sp>
      <p:pic>
        <p:nvPicPr>
          <p:cNvPr id="69635" name="Picture 3" descr="http://www.ishoptoday.com/graphics/wrsentencest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828800"/>
            <a:ext cx="3351213" cy="43767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1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Sentences: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independent clause. </a:t>
            </a:r>
            <a:br>
              <a:rPr lang="en-US" altLang="en-US" dirty="0" smtClean="0"/>
            </a:br>
            <a:r>
              <a:rPr lang="en-US" altLang="en-US" dirty="0" smtClean="0"/>
              <a:t>Examples include:  </a:t>
            </a:r>
          </a:p>
          <a:p>
            <a:pPr lvl="2" eaLnBrk="1" hangingPunct="1"/>
            <a:r>
              <a:rPr lang="en-US" altLang="en-US" dirty="0" smtClean="0"/>
              <a:t>“I </a:t>
            </a:r>
            <a:r>
              <a:rPr lang="en-US" altLang="en-US" smtClean="0"/>
              <a:t>am balding.”</a:t>
            </a:r>
          </a:p>
          <a:p>
            <a:pPr lvl="2" eaLnBrk="1" hangingPunct="1"/>
            <a:r>
              <a:rPr lang="en-US" altLang="en-US" dirty="0" smtClean="0"/>
              <a:t>“The really big, hairy, stinky, bearded, and bespectacled gentleman tipped his hat.”</a:t>
            </a:r>
          </a:p>
        </p:txBody>
      </p:sp>
      <p:pic>
        <p:nvPicPr>
          <p:cNvPr id="70660" name="Picture 4" descr="moustache-m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05263"/>
            <a:ext cx="3168650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54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684" name="Picture 2" descr="https://encrypted-tbn1.gstatic.com/images?q=tbn:ANd9GcRH-4kurhnWX2qE5i_R9IqWDNAQ17dRxiu1jTBSufJ2yNPzz0AS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02773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Compound Sentences: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Two or more independent clauses joined together with a conjunction. </a:t>
            </a:r>
          </a:p>
          <a:p>
            <a:r>
              <a:rPr lang="en-US" altLang="en-US" dirty="0" smtClean="0"/>
              <a:t>Examples include:</a:t>
            </a:r>
          </a:p>
          <a:p>
            <a:pPr lvl="1"/>
            <a:r>
              <a:rPr lang="en-US" altLang="en-US" dirty="0" smtClean="0"/>
              <a:t>“I am hungry, but you are thirsty.”</a:t>
            </a:r>
          </a:p>
          <a:p>
            <a:pPr lvl="1"/>
            <a:r>
              <a:rPr lang="en-US" altLang="en-US" dirty="0" smtClean="0"/>
              <a:t>“He said he is Owen’s friend, but Owen doesn’t have any friends.”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2708" name="AutoShape 6" descr="data:image/jpeg;base64,/9j/4AAQSkZJRgABAQAAAQABAAD/2wCEAAkGBhQSERUUExQWFRUVGBgYFRcXFxccGBcYGhYXGhgaGBgYHCYgGBojHBwaHy8gJScpLCwsFx4xNTAqNSYsLCkBCQoKDgwOGg8PGikfHxwsKSkpKSkpLCkpKSkpKSksKSksKSwpKSkpKSkpLCksLCwpLCksLCkpLCksKSwpLCwsLP/AABEIAJ8BPgMBIgACEQEDEQH/xAAcAAADAAMBAQEAAAAAAAAAAAAEBQYCAwcBAAj/xABEEAABAgQCCAMGAwcDAgcBAAABAhEAAwQhEjEFBiJBUWFxgRMykSNCobHB8BRS0QczYnKCkuEkY/EVNENTc4OissIW/8QAGQEAAwEBAQAAAAAAAAAAAAAAAQIDBAAF/8QAJREAAgICAQQCAwEBAAAAAAAAAAECESExAxIiMkEEURMzcUIj/9oADAMBAAIRAxEAPwAGRG2n+sYSBG2nTbvAHCinbT0+kGoHl6wOhG2OkHSk+WGALtaU2T97on8O0O31ij1sFhCKVLdQPIfWFfkaOPxFU9G2e0ZFFozno2z2jYmVEHsutE7VJ9sIfSE3hRWI9uIeITeJy0O9EVp4+3h3o8bKe0I9Nf8AcHtD+iDJHaGfiiXHtltSHZEEFbAngHiXkazJTYnKGkrTaFBSVEJxJI2gSwOZYXGy/CGvBjcG55F0jTCVyC5AUtTLYAYUOyUuP4bs+ZB4RfmbKRRS8KQsIUCqz2VvD5Fr9AQcnjkxSMSgC6AWTkAXByD8P/zeOnaDqk1EhMu2NIuQACMgxV7wLZHiInRrSYCnREsS1lKRhWdjacIUEOpIGeEjaSHs/KF6kYZ0ySsEnYJJDjaljEUgbiEhYHMjOKbSeqyyhkqIFiwNnSGduIciIqp0RORtgqCklgoG7A27gx1NDOIr0tU+HOqfdXhlTZe9psheIpB7K6gQHrdpArWieMvaJTl5VE37K+cFzdEKXtMXYg7s/wDFvSFtVQlWd7AZNkG9bQboVqwLR2kMM1zcKxW/pJ+caqFbBUvIviQeHEdP8R4ihIUOXxjcnRpf5GGwDpYUidizGefXpBAk2DZv8so+pqM24Q2lUmULQ6QonKdhkfzZwIlgbJD32jcmKRdODuhVX0YdyH6QNHNAaqzGMDZA3I+A4iDqOvSUS0YAlaRtEb8knH/E4P8AaYXCjIIUhVuLG0G0LS0kvmVAPmonj6/GHTok0mGTZUL6ukBhrKmBSARwHSBalMJoi1QplU4EFS5I4R6hEb5aI6wM8TKjIS4zIaMRMgAMwiMkojxK42JmCOOM0y4zwRgJwjwz446mbMMZNA34mPvHg2HobKWSm0baZNu8eSRYdIzphYdY1rYA1I2+0GyU3TAiRt9oNlZphgCzWoZQrppdx0HyMNtZsxC2Ud3IfIwv+jRx+IrqE+0PaN2CMzJeYT0jciXnEWslUSlSn/UCHktF4UTw9T6w/lpvEpaKPRB6ZS1Qdlw4BLcTx3RUSdHKCBbc4F7jDiDPyic0xLP4ku4SGKiODt3L5Q+OlQlA2jYAOTcWA5tYdoL0iUMWKl0alLGBNlEB7gAnMEmw3X5w/odHSpaUgYVrAKpimxIFwU9nGZzHGJipr3UyTboQSL7jzJOcUOrmjpE2QubOCVpBVbNQUkABk++C7AuwZXCD/TqVntAgKWVBiE4lKsXt5QFZEEuT/KNzR0jUbRqpd1AhVgepSCcubxC6FnkzS6U+EjEok5NuLizO1u0db1SJXJEw5rJUepP6QIK2PpWMkpxAg3+/hCer0aAXDEHjuh1UKCQonqWB+kLqmZLLAKLliyiQ/R98amqQYOxLTaOlr8RJACt1s7cs4ja3Q7ElrP3ivmHw5yTtdfvONOkgnwVKQkqGM3tkbxFq0PSs53N0cAXaMZlMkQ7/AAK5hHuJKs8z2HGMdJ6NEuwAB5lz3MIkc0ABCfMkEBhnm7X+MbZaXv8AWAyvmT0EFyCS2z6kCOFNyJPx4Qv0nIFwLbvSG1JiJyBHUwDpvJ2bl98IDAS8+nZ2duHPeRwPzjKWVYTvHvA57rx7WT2uL52+Rf1gMz0gOsHtmXO7jl2eCskWg3RtXhJT0cEXGbfL5QyqUQkk1STMCky1ixxFSnKhd2QwazmH8y4tcZg8Qcj98IWSojICRLjemVGyXKghMuFEsXz5ZaAUkvFAqSCIA8DatHN0h+OmwRKVRmJRh1TaGWsOkPBsrVeYd0TuT0jVUUTiaYxuRSxUStUJhzgiXqao5mD0cn0d1QRKoo42ppRFhL1J4kxhV6n4WaCuHkeQfljoBl5RnSZDrGEvKM6Td1jcYw9PnMGSs0wIkbRgyTmmHALNZcxC2WraYcA/oYY6yG8L5HmPID5GE9mnj8TXP85bgI2S02jSp8ZP3lG+QtzE3spRMzEf6od4epTtGEs5Q/FtDpB2jEpaGeiR0pISTNJJxY5bcAkY37lRQ3Qw1odGBSXIDBJUMTXzc34M8CHD4s1JIYzJC1OPdQJ5+bQx0jNIlJ3qWkeGkcV7z0uWgfQsSZrADN8OWHPJgW4AZPFJI0mmZTIlpMxADhMuYrasDfJgmz55vCwaPRLl7WLHjYEc9oHCBcWHOB6XSaEEywApa5icSsyECxAUbku9n3w28AeAzSM7wUEAm6SAEk7RccDYNHdNUUn8HIc4fZpNuYzvHGdcNGuZUtLBS23t5nftHZKLSPgyES0AkpQkOU7Nhlm8HjwM7awPVAYSHc8zE/peo9iCQ9mVbIiPv/6YNdBxZfqc8owRXCZLUks5uOY3xdyTG441sUaXpmlpUhTApxAG45s+UIqWrmYVyFKQkK2gok2bMN8Ye18wJQlCskYg+8B3d+hiVElK5qUrLJxAON4yz+sReymihkUqUykCR7Ql3mKskX3n6Zwi0mhCVFz4i95OQPIRQT64KVglhpaEnCBlbJm6j0iQqpzFW8uf8wGzmzUq+e6Na6wAQJNqs36wJMq3sE7/AFhbFbod0tYScwB0eN2mJOKUXY8CMv8AELpQUpmFudn6Q1Qh04VdG/WAgWc9nTlBt4L36RtVOKU7PBjdnLXYvHtXTeGtSTZiSOhzjRIqg5xAYTnwvy3HmIdEJbPqGo9om4z9HZjzZTX4PaKWS1kswYFIf3VDL+lQbo3GJJdHgmbJsre4yAuC7EGKGkrHkpUWCpZ2rvsk39c+0GawSY2lJgjBAaaxIjP/AKimJolTN640CWMca1aSEb6KZiXAllDwTTOiav0wEkEjcIZlYGQjXoaV7AdB8oI8L5xr44qkCbyafGO4CM0zS8ZmT8o2ok3izROzQsqjFYdIfjBi5X1jxUpkDrCMMXk50jKNtIMusa0ZRtozl1hEMHI8xg2R5h0gFHmVB8nzJhmATazm46wDRG56fQwXrUq784CoVOe30MKvI0wXYYz7KMbJbO8YTmxFso+JYRJ7KE4VD8Y/3nDkr2zCM/8AdffGHKfMYlLQ7QikSQqbUfmKZaU91kq+Ab+qHq6D2pu+ABKeDkOW7MPWJbx1CsYb2s7PcW6s8V9Ct3DM5DB3KbDfvs3eAJAntM1RlTUi7uo7tkJxMS/L4GJjQU4eIpau3q/0EOddMRWFG1iP7mP/ANYl5E3D0b5P9+kWgu0lN1JWdB/6mZq6R/dnS0noSE/fXnHa1UyFhRVluD/bx+e6ZGESyFOMSSVDIEHCb8MYIHWOyTqqYqmX4YJmYQUJAcqORAA5iEj2mmGRdpeaAogWIy5/8wimaxlM0OGZr3GXygvS1FVJpps6oUkeEAVIQgKWHSGJxLAwAkPewBN9/PaesnVCTjSBhUwCsQN3JY72YP1eGcZPIJTjGVF9M1kROzLG4Z97N8rR5o6iSuStar4ThSHy634xCUlcFTEykpUVqUEgOCCTaxtHUNFammnkLXNmK2gDgDC7b/8AEKrH2Tldp5UspFmDpOHIApa0J/8AqIBKlGxH1P6fGDKmmQskXzOcT1bQqvhIYBy/CBsDwzdWaTCgG54jz/SPaeaCxcqbdeEdQlVwMwHEadEqHisQpZJSECzF1DEVHNsINgN7uGu8YWRnydLK2n0qywling4zh5LqgcoTnReJTS1khLKAN2L5AnlDCmkkG4ZKc8r2d+kI1RRZViDW0tOxJG4OMw5BcN0iZk1Az4edPI5txHyip1nOGUhZ8y1lXZWQPYARGzppSvELXcD5iLQM/M6Y0nWY5hvVxY/fEx7TT8C9o7CthfIEli/f4wHMm7AA3AMOSif1btBaZToVYuWHJrfUGDQrdjdEl7m+49RYvwyjMUbwFoqaQgJL4g+ZzGIkj6iHUm+UTSSZ0up6NcygZLwdoQbUYTl7EbdCDaiUxo3SOu6GT7AdII8P5xq0OPYjoILb5xu49IhPyNeC8bpSLxhhvBEpN4q0TNa05x94eyOsbFIue8bUJ2B1hGNDZyVJtG2i3dY0JFhG+i3dYkhg5B2lQfIO0mF0vzKg+T5k9IcAh1vNu8AaOU4PT6QdrYn5wp0dNur73RK+42cS7Ak+YxrnrtGExe2eseTzaElscRpmPUw8lHOJ6Ur/AFLw9SvOIy0NLRKlvxZJyAHqpQSPmfSLnQhCi53pJHXCUhzu2hEBWTcM085iCeicR+vwEVlBPwhJ47PfNPxeGekTh7FWvcjDLll74iCOaZaAL8x9YlPAaUH94k23XUn6RVa6VJWqUMximFWbOAkB+Bwt6wDpujB8NaBsqlysQ3AlCCDnZ3LtvB4w8XSFkrkLk1OKShDXBKUlzvDgdXJ9Y/R37P5mOllTN0xAVz/xnH5hmuhTPkoj0Ocd9/Zbpl9HpG+UpSW3gO4t/KRDPDsMc9pQaw0gWXNlBwFb2Iy4FLbjHL9KaAEskIlywS2SVKfiwOR7NHU9KVIKSpRYYTuJ9OcQ8tFRWzTLkIVLRYzJ6ksUpf3X8yrFhkN8dJ2aVFJZAv2Z6vKXV48A8OQolamG0spOBAtufEW5COtaXosUhQPCFugZ1PSy0yJKcITZnuSWcqO9RJcmGmm6zBKX0MUilRGTk5rBxyrpwiYoAbzvMKdLaOKgcNiMjz/SHM0bZdyXzj6oIBDxnaKyIimkkk8rEHj9IZUdAQXYA8v1g6u0ffxJeeRG4j9YHRXOGGe8ZescIxlRhlMLkhsrB7/fWGVbTjCEhtrZ6DMt2f1hdQpa7uTmfvkPjBNTUMUnhiHci31jrOZJa+VQJlpH5n+QESU458j9Iea0zXmJJ3BR+IaECS4POLw0Y+V9xtCjsgcB9TDXRhIwt+dL8LOfS4frCinzPAQ2kKcEcwW6hvqPSOkCGRn4aA5Yskvzf8v07wxpKrPjC8SAVhIcgbR6lhc77wQqWU2LF7lmcXs5HrEHfoq69hwXiS8G6C83aF6Z4w3hlq+NrjaJsKVHXdD/ALgdB8oMSLd4D0R+4HQQWk/ON3HozTXcfHON8oXjQo3jfKO1FWTPZgzgmUjYHWB15mDKVOwIVnR2caQLQRQpy6xqQLdoJoBYdYmUN8tO0qGElO0npAUrMwwk+ZPSCAnNbDbvCDR5ur73Q91yOz3idoixPP8ASIt9xu4fAKnTdoxonrMaJlRtnrHs2baEbHoUIU0+H8nIxMpV7f74xQ06rGJy0F6JDSJ9ueoPziqkXlB8gz8ub8s+0SWkj7f0iu0ZUMgDctktxcEH5wz8US4xRpdKkq2jfxVf1AypYfocJ9IxKFfh5dxtSEKbklRZ+dj6Qx09o1kqYuRhWOHNjx2o1zEf6aW4GzTLFnvhK2PV1G/KOUriHp7rJfTVPhUDbaSFs/EkZcbRe/sU0iozJ0p7EJUB/EMQPqAB2EQusCsSwzMlCE25DPmbxRfsgmkVqwP/ACsX9q0/qYsvEknXKjv0qhC7M457ugjTprSCKWQSNlhu+cMfHEsHlHMf2g6bUoYXzgyajE1pOTt6PNUKGZW1Jn+IUypSxiA99RFkcgAxPUCLnXWpwSwBvu0cn1B/aIKCZMkTk+wmKxYwCVS1YQlyPeQwGVw0Xus2kwuWFBQUCkFJu2FnB9ISLSj/AEL7536RHy1O5PGBtK0ylHCmxZwYFTXG/B421OmV2CEjmpXDlzhG8AeGAaF0mS6FBiDhV1BvDP8AAJVdPeJiqWqXUFZymF+T/wDEUVDWOmOBsMTSluMCVsxgX3Q1p5jiE+lUsFHe0D+BeiG1iUfEL/f6wofdDen0hLmYkVGJi+CYm6pbl2KfeRyzG7OMk6urCsSMM5AuFS1Ag8HSbpPIiNMcLJ50+6WBdIAY9YaUhJOWav8Ajr3tAdPQrAJUMPMt8oMoZ6EkAX6Bnv6wsh4aKPRUlKcSlBwGxc2cDPcCfhBEtMhVgVJV+U5/GFNPVbKg4cgg3F7O0K6mrIUyhjDAlL7SSzOhQy494HGvsHIyxVorENhQPLIno8F6Ap1JXhUkg8xEnR6WUkAhRmysv9yX1fMdexio0brEThJIU/lG4tmEvcKG9J4Zw0uFS0LGbR1vRv7kdIKGUS+gNbpak4FMk5A7j/mKaWtx3h1HpElK2e74Jk+aBibxulG4ihM2rF4Pof3YgCYYOoT7MQGGOzjycu0E0OXeBU5doKoMomhwmVmqGMnzJ6Qul5qg+SdpPSGATWuqtnvEpRqur73RV66nZ7xG06rq+90Z54kej8f9bMpi7nrGfiQNOVtHrHxVEmUayLwv20UFMqxiaSr20UVGrZMCegS0SteHnmKqiqAAlWF8JTkW3FvX6c4lK5Z8Y9oodGAqKQATk7DdDS0iXF7Hek6XEhwCXWkEgHfiO/gL94CmycEqajJpczDxIMxJNjkCVGH9enwpQxAFJASobyRiwBnzvnyhFXzUzAXK8TMAEhzYOHe7loVwaBGaZFVSAVFJzKUkdRLSRfmPnDr9lNUEV7H35UxA6kAj5QHW0WJYIyKUgHgUht+7f3gORJmSJyJqBdCgbbuIjQpJqiMk1Lq+j9L187YCvzJHxEcj1rmFU3o8WegNaE1FPhyWAbHh/iJGvoTOqky8vEUB23xGTs9FSwL9TtWTV1SQryAuvoGtHY9PSJf4cIwApCdkWtY5HtCbVihRKUyWGyr5pbrvhjpaslmTtKA3i+Rb9YZPBOrdnLq+kBJ8MMhNy3Uj5iB05H7yhhPXLliaCrzXHoP8+kLQoMWL9+JaEqmKzXW0omII35g8GgbR1QcjYixgyaGJbJn9ICnywFBQyNj/AJ+98GzkPKWrbe0KNOaTZ3s7+kaK/SGBNszkIQV0wnzFyc99+v2IMY5OnKkCnR4IssdG+rwOs4HG+N01WB0jM5k59uECqQSY0owSr0Zyl5nPr6QVo9DkXbiXa0ZU1EAlUxVwkZcTGzRQcqVkCQLWEdhi5QxSbEXyN3Sd0KJi3N+NjvDiGhSzn5gfMcoSzTfp9CfoYKQrGVAhT4k2VhJBGS07wod4NkqABUAcBLTEPdKtykniBcHtwgDRRYy+AmYSP4VvDSoleGUqd0sxLXKLpY/xIN3hjhpIr1S1YircErVx/JMazghn7x0TVrWIgiVMNizPuJyY70njHLqUBsCsgoyif4VB0Hsr4Q80TPOEZ2JT/KsC6SdyVZjgQIKOo7KVXgmUrahFoOv8WUlT3AZXUQ3lG/3wjhQhas4Y6PV7MQpmqzhjo5XsxC3kK2cilGC6DKA0ZCCtH5QIjMKRmqDpPmT0gBGZg6T5k9I72AnNdTs94ipJ2j97os9efI/OIeUraP3ujNPyPS+Ov+Z5OO2Y9BjTOVtGMkqhCzQuSr2sUlEbRNhXtYr9XdEqqFBKfLmpX5RHSTeETm6Qk0XqvMq6lRGzKlsZkwiw5DioxdpQinQ0tISkWJN1KPfM8oaz0y5KUyZYaWnM8SHdauf6wknzW9ozOCZQN8KRnMVzO4do38fGorOzzJ8jeEaKlj+9zscGbP8An4qPCPqrDLQpRSMRCQkEuQVFhc3e3YNGygpj51C58r+6FOMSv4mBvuYCJzWTSLBDHjMI5ZSx/a0M0qsCZp8BE2avD5Uq3EYv4il7HfaPFSQWSQXIZKm4DMs7jfyvC7RlSQSX3MTn3EE6Z0gyZSnJCVkZNYhrRn/Gm7KrkaGWjpBGEJKxMBPdIDluYvbhDWZXGXMTNVcpuCDnxMPdUdR1zZaKhKiUqSmbKBsXDtfcSwPeC52hJdS4wJE5BwzADYKG8D8pzHVo6fF0qy/Fy9Xae6srXVSVLChKDlGIByciSxyhVrLqAjwisz5kxd3GIs12ITl/zFhI0WmQgJSrytiOQP6QHpLS8sJOPcGPX7aJGpOtnGKzV2aANpRzFySAI8k6uqQAfEIJzYxS6U0viWcHlZhC6XWA5j1gdVCvouzGRSrAbxHMCVFUZZZW7fuaGfjPlAdXT4z3hbAAUtAZsx1Pk4F+Nh/iPdIUgSZYZgVm27ZFoc6KkAHs33zgPWKsSyUMDhU6jwszNvMFPIstZJs0pUXZxvPeGMvQaynZSz2xFLns8baanBBe6VfEQzkIn4MMtHjS03QkFpiC1tp7ix6w3U3hGZk1pGkEoBAU6veuW5W4wVo1GBF7EknlwbrCypqitZUQQQbjgQW6w3pp3ipYm/HjyI3xaKaWSLyeqsDxP3cfpCFYvf7s30hzPJAbL6Nm3xhPOIcnmfm/1hxWG0YKsQGakhSf5kiKKrQkyMW5RxpLXwzEpKgeWIkxOUC8Kkq/Iu/8ph/UoalUm7oUpO/IElPHcRBOAqKdiKQf/EAlqPBSSyfi3rD2jmgupvOnErCLkAYZgDcCy+NolJK9lbZpONPe9u8VNEpziSQ7kpP86QpO/wDMG7xxxcaoaWKZmBRG0zncSQ6VBtyhfq8Xss7UcYpKrCpJBLNiSN4S7qQ3FCrgcjHV9CaQ8WWle82PUfQ594PoDGczfB9D+7HWFq1QdRn2Y6wlHI5QjKCtHm0BS4L0ebd45bGDJfvQdJO0mF8vNUGyVbSY44ndeB7PvEIjzn73Rd67eTvEGDt/fCM3J5Ho/G/WYTjtGPgqNc9W0Y+CoQuBv7WOzar0ApqNJNlzAFLJ4NYdhHHtHysdVLT+aYgf/IR2zSs1mSLeVPcn9BGvgjbv6MXyZUqXsUaRTiYKLDDjmf8ApjIDrCfGJk5lbISUlY4EDEiW/JLKPFxBOlavZUo5XmLP+2m0pP8AUoE9oBlpwIAPm9qpZa61mUCb8iQO0aGzAhjpN007E7UwJQOqmduBG0e8c609V45iy9sQQGPuoDW7x0TWaYEkOx8GWqZl7xGBOXf0jltcGIH25LmFmMgyjLAbu26N9V7RCAcRGNLg8HDxrp0FgA99wHoIYVehFJlnGoJUzgFV+0T2hjt1DrZIoNGyjMVdKGRLSxWSB5UiORUel6ubWKn0stYUpRUsNiSJZO14jMCB/wAQ/wD2VTk+CuXNbxCFNiuSDle8UWl9OppqWZIlg+NUDCksGAU4d+MRUm2oDpVkf6Wp1IJQsu2/iOPyiZVQoOITC5OQ73MVuuVCtYKpZAmISQgkOHLO8c70jpoS1tN2VBxi93i/G/CH5OLpyjTw8/UqkD6Q0fKR7qb2HraEU6mSD9/KGWlp/iBKkkGzli47wiVNKlMxJGTB/lGc0Nxo2CWxHzg+TSuwAcwHTFiMRbrn6RQaClmdORJlZqO0rggXUew+JEJLGzkTmm6o058MecsC3PIdecKhKJxMAVJDtxO546lrZqTJmqQUzBIS5xrs+EJJspVhcC/AQi0XqjTzJWKnnpmnaxHECokFnI3P8mgKa6bM03bOaV9SrCACsFhiBLAg/lSDYQwpdclyinwgAAADifuwSRDOr1LWtKyETUqQTtTW2uje6/ziSkyiicEqDEKAIO68a4ST0ZWmjfpjSQnzDNw4Fq84HlJyccOcaaSrwKcZQ11o1eNOoLDGXMNmzBZyD9IBFAPCKhcWu3K4vwNuz74oIMahQLKG8A9wPqLdoTTs+5HbIfSGEg7DHNLH43+ELp42j98vpHHMJopblvzBh1GUUK5mKmUtg6ggn+ZBCF/ApvE9IFuYZY+vXfFMhBMmcE3xyzMQ3Apu3cCCFCDRpeYkHfiR+lvvKKTRI2A9gEqSeXhqBB/tJvaJKkLv2UOoN7RaUadsncooXubbSpJHrHAR8ZisTDzElSQQ3tU2UnooP6mOjfs7qgqWpIsAQUjkRl2II7RzGpBxlIzICpZ/3UC/qAIs/wBnekB+IIDhMxOIDcHckf3A+sELOkL3wfSn2Q6/SFy1ZwZIX7MNxjsIVbOVJ3QVQZQKgWEFUOUTWxwlGZg2SdpPSA0DOC5OaekccT2up9mYggdv74Rfa7j2Z6xz9R2x97jGfk8j0fjeBhP8xjxMYz/MY+BhDSZ6CU1bJP8AuJ+cdT0nUkrvkC46tMAjkEqaUzUkZpIPoXjrNYpwk8WV0ujj/MY2cD2jzvlrTE9cG8MMLhKiP4KeUDfl4hdo10czxZ5G7xJgDHPHKlrPaDdIS9olyXRLlK/9zGpQ7sl4VatVCjNTbyygtV/ewLQd/EJiz2Y/Ru1urMXif701hdvZyw2W9ziMQdUbk83+P6CKbWhftVJGUpAT3US56vErPTiUE8SB9InN5Ciq0AlMqQucbrsEg+6DkRC5ZmT5hKsnz49YJTK2Vgch2Ahlq1QYlpSfeUE/FolySaVFIr2N9TKM00pc7CpaAcNmdI48wD8Iz1vC5NYleEkbEyWDkrCQW9Q0VuitFop5sykSn2ZlpmXL7SyoTOxzaDtadXkTqVcwpdUmWrCXyyPfL4mI8c/x8qtXY0lcShNQmdJE0KSoKAcpLpfIgHraOG/tUnNWpQBbAN4zJJ3HsxEZUWuVRJkokpKTKRMEwJI8xBxBJIvhxXhZouRJqJyvxKlmaskyzmFLYlWI55ZbrR6c43GiEHTsTpSQLExV6B0p7KWQohSHQtixLGxPFxE0qXhUQfdJHpGzRUwpmK4M/oR+secrTPSlTidDlTEmy1Nlc5X4xSaq6F8NCpjpKpoOFSQAEyhfdvJ+kcz0vpUJloKnKcQxNmUjMDmRvjrA0uj8OVov5ZYQHYApBAJIuwg8q6kkZk6AtP4ahAQRs4k4U8UpsQeZMSmhdVZiKiYlUhEqmAWixCpk9x70wuooYu2yAQGeG2gdJmeqeQlkS5qpaVPdStlyzbLFx3eANZdeUylmmlJxTABiJslL3D71dB355IufU4r2F1VsD0vWUei5LSkF5nll41Erwgh3UTgQCbq33ZzlzTR1AqctK3dUyalAH8S1ADPmRDvWHVGfMUuoKnCkhacSnKs8SQX2cIAIGTEAZQBqVXiXNC7HwFCoYvcS7kW6D1jfx8XQs7ZBytnRtZ9WUgLpl3ADA2cFrKD8441NkqSoyy7hRSwNsT4T8o75rXpeVOrpqJZJVLTKK7EAY04k552Ijkeueik081C5eIeJiUXPvBTuOGcXkvaETswoacrlXsUhSVciLQlqE355/X5iHmp84qXNlm+NBIf8we794V16do/fAwgQmjk4cKt3lPQ3HzEPdEocYD7pVLL70rFszxb1j3RlCJtKghgSg+sskPlwAgiTKAVLUDaelgf4mKhz+XxhqOI6gLKS+4sfv4RX6GTspDXS6P7Vhafg/pEzXSQKmakZE4h/Uyvg8UmgJofFkFoxW/MgAKLNwIgHIDrJ22tQzSRNS28WCh8Ie6uV3h1CCMgsKH8kxn9FfMxMGqPiFX5FqB5pVf6w00fNYh3JQoIJ3lC7D0JBjgtndCp4Okn2Y6/SE9DPxykK3qSD8IZy1ezHWOYq2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270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00600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2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3732" name="AutoShape 2" descr="data:image/jpeg;base64,/9j/4AAQSkZJRgABAQAAAQABAAD/2wCEAAkGBhISEBUUEhMWFBQVFBgVFRIXFRUYFRUYGBYaFRUVGBgXHScgFxokGRoXIC8gIycpLCwsFh4xNTAqNSYrLCkBCQoKDgwOGg8PGjUlHyUsLCksKS81KiosLCwsKSwpLCwsKSk1LCwsLSwqLCwsLCwpLCwsKSwsLCwsLSwpLCosKf/AABEIAKgBLAMBIgACEQEDEQH/xAAcAAABBAMBAAAAAAAAAAAAAAAAAwUGBwEECAL/xABSEAACAQIDAwcFCwkGBAUFAAABAgMAEQQSIQUTMQYHIkFRUpIUU9HS0xYYIzJUYXGBkbGzFzM0QmJzdKPBFYKToaKyQ3KDwiQ1lMPUJURFZOH/xAAZAQEAAwEBAAAAAAAAAAAAAAAAAQIDBAX/xAAyEQACAQIDBgQDCQEAAAAAAAAAAQIDEQQSExQhMVGh8DJB0eEzYXEiI0JEUoGRscHx/9oADAMBAAIRAxEAPwC5KKg/Opy6n2XBDJAkbmSRkYSByAAuYWyMutVr74jH/J8L4Z/a1e5llbOgqK5998Rj/k+F8M/taPfEY/5PhfDP7WouTlZ0FRXPvviMf8nwvhn9rR74jH/J8L4Z/a0uMrOgqK5998Rj/k+F8M/taPfEY/5PhfDP7WlxlZ0FRXPvviMf8nwvhn9rR74jH/J8L4Z/a0uMrOgqK5998Rj/AJPhfDP7Wj3xGP8Ak+F8M/taXGVnQVFc+++Ix/yfC+Gf2tHviMf8nwvhn9rS4ys6Corn33xGP+T4Xwz+1o98Rj/k+F8M/taXGVnQVFc+++Ix/wAnwvhn9rR74jH/ACfC+Gf2tLjKzoKiufffEY/5PhfDP7Wj3xGP+T4Xwz+1pcZWdBUVz774jH/J8L4Z/a0e+Ix/yfC+Gf2tLjKzoKiufffEY/5PhfDP7Wj3xGP+T4Xwz+1pcZWdBUVz774jH/J8L4Z/a0e+Ix/yfC+Gf2tLjKzoKiufffEY/wCT4Xwz+1o98Rj/AJPhfDP7WlxlZ0FRXPvviMf8nwvhn9rR74jH/J8L4Z/a0uMrOgqK5998Rj/k+F8M/taPfEY/5PhfDP7WlxlZ0FRXPvviMf8AJ8L4Z/a0e+Ix/wAnwvhn9rS4ys6Corn33xGP+T4Xwz+1o98Rj/k+F8M/taXGVl64/HNGRlQvdSSBmutv1jZT0O23S7A3Vto1wDpqAbjgdOr5q5/98Tj/AJPhfDP7Wry2BtBp8JBM4AaWCKVgt8oLorkC5Jtc9ZNLkNWK75/sA8uFwoQXInfrA/4fzkVSPuaxHcHjj9aug+d78xh/3z/h1WcSXYC4W5AzNfKL9ZsCbfQDWsYJq7OGtip055Y2IR7msR3B44/Wo9zWI7g8cfrVO8dhDFLJGxBMbshI4EqxU2v1XFKzbOywpLvEIdsuSzhrhcxIDKA6j4pZSQCQOup04me2Vt+5bu+ZX/uaxHcHjj9aj3NYjuDxx+tVg7M2ZvyVWRFcAkI2e7gKWOXKpudOHH5uunvkzyYgkwsmMxkxiw6NkATLndtNLkEDVgoAFyesDjDhFF4YmvNpJLf3zKj9zOI7g8cfrUe5rEdweOP1quHFclcPLs7y7BvIFUuJIZWidhkkMbENFoDpmtc3BFvnYsZsfdwpKJY5A2UERktu2dC+RyBZXAGqnXja9jUKMGTPEV4OzS7/AHK79zWI7g8cfrUe5rEdweOP1qsjZXJ6SdGdSoAbdqCenJJkMm7jUascoJ9Otm7DoGYAtlB/Wys30dFAWNzYaDrq2nEz2ytu3Lf3zIR7msR3B44/Wo9zWI7g8cfrVP8AauzzBK0RdXKaMVvYG1yvSA1HA9hBHVW1tHk88MKys6MGKAqubMpkj3q5rrp0e2x7LjWmnEna62/ct3Hu5W3uaxHcHjj9aj3NYjuDxx+tVk7J5OyYhGZHQEEqEJbMcsZlJNgci2FgzWBOlN2Eh3jouZVzkAM2bKM2gvlBPGw0B4004kbZW3blv75kH9zWI7g8cfrUe5rEdweOP1qs1+S0gD3kjujYkKl3vJ5IQJ2UhbLa+gYgmmaipxZMsZWjxS7/AHIX7msR3B44/Wo9zWI7g8cfrVNKKnSiU2+pyXX1IX7msR3B44/Wo9zWI7g8cfrVNKKaURt9TkuvqQv3NYjuDxx+tR7msR3B44/WqaUU0ojb6nJdfUhfuaxHcHjj9aj3NYjuDxx+tU0oppRG31OS6+pC/c1iO4PHH61HuaxHcHjj9appRTSiNvqcl19SF+5rEdweOP1qPc1iO4PHH61TSimlEbfU5Lr6kL9zWI7g8cfrUe5rEdweOP1qmlFNKI2+pyXX1IX7msR3B44/Wo9zWI7g8cfrVNKKaURt9TkuvqQv3NYjuDxx+tR7msR3B44/WqwI9lSNDvQLrfLYCRje9rdFCqkk6BmBPUDcX8tsyUZrp8W9+kh4AlgLN0mABJUXIA1AqNOJfbK3JdfUgPuaxHcHjj9aj3NYjuDxx+tVgnY09mO7boAltVOWwLHQHiFBJA1A1tYg0hFhiXCaAm1r3I1Fx8QMSTcaAE3NqacSNsrLil19SC+5rEdweOP1q6r5IIV2dhAeIwsAP1RLVGYmAo7I1sysVNjcXBsdRV8cmv0LDfw0P4S1WUFHgb0K86ral5EU524y0OHCgk719ACT+b7BVbRQSqQyrIrA3DBXBB7QQNKsfnfHwGH/AHz/AIdRjkHyQix8kqyO6CNUI3e71LFgb51bsHCrxdo3OavBzrZVxGGdJnYs4ldjxZlkZj2XJFzXuWTEsgRjOyLYBG3pUBRZQFOgsL27L1Zv5GML5/EfyPZUfkYwvn8R/I9lUakSdjq9srKB8SilU36K3xlXeqDpY3A46afRTzyX5T4vA5lSIyRscxieOS17AZlIHRNgAeI0GlTKTmbwoF9/iOI8x1kDzVP+C5vNnxxKhw0UhVbGR44zI/7TMFFz89Q6kWaU8JVi73t1Kz25ytxM8Hk6YYYaAks0cUb9Ils5ucoFi5LGwFzxJ1phnkxLqquZ3Vfiq29ZVsLCwOg00+jSrpfm32af/tUH0F1/2sKRk5rtmn/gEfRNOP8AvqFUS8i08JUm7uRTeHbERhhHvkDaMFEqhtCNbcdCR9Z7aThhmRgyLIrKbqyq4KkcCCBcH6Kt2bmp2eWACSL0SdJpDwIA+MT2mkjzO4Lqecf34z98Zq2qjN4Gorb1/L9CpThJPNv4H9FLzPiXUK5nZRaytvWAsLCwPYNB2CrOPMxhfP4j+R7KtWXmVjv0cVIB88cR/wAwBTUiU2Kr2/YrmITqrKomVW+MoEgDdViANRbtrzDFMjBkWVGGoZVkVh1XBAuKsf8AIsnypv8ADSvDczAH/HY/Ui/+21NSI2Or2yBSYrFsHDPiCJNXBMxD6AdK/wAbQAa9QHZWr5JJ5t/A/oqxfyOjvt/jR/8AxK9fkgXtk+rEQ/1wlNSJLwdV8f79iuPI5PNv4H9FHkcnm38D+irF/JPH1jFf3ZMGf90a0fkph7uN+psBU6qI2Kp2/YrryOTzb+B/RR5HJ5t/A/oqxDzW4ccRjh9WDb/aprP5McF1yY4f9BT90BpqobFU7fsV15HJ5t/A/oo8jk82/gf0VYv5MsD57Hf+nP8A8asDm22d14rEL/zLGv8AugFNVDYqnb9iu/I5PNv4H9FHkcnm38D+irF/Jvsz5e4+l8MPvjrK82uzDwx7H/q4T2dNVDYqnb9iufI5PNv4H9FHkcnm38D+irOTmkwJ4YuU/Q2G9lSo5msJ8oxH8j2VNVDYqnb9irPI5PNv4H9FHkcnm38D+irU/IxhfP4j+R7Kj8jGF8/iP5HsqaqGxVO37FV+RyebfwP6KPI5PNv4H9FWp+RnCfKMR/I9lR+RjC/KMR/I9lTVQ2Kp2/YqvyOTzb+B/RR5HJ5t/A/oq1PyMYXz+I/keyo/IxhfP4j+R7KmqhsVTt+xWMRnUWVGXiMwhAex4gSZM4HzBrUo2IxBDDK3Sve0CjUghmFo+ixBILLZiOJNhVlfkYwvn8R/I9lR+RjC+fxH8j2VRqRLbJW59Ss97iLOMrkOSzAxXux0LC6HKSOtbHQdgpJYpQ190TpazQBlItl1RkKnT5vn461aP5GML5/EfyPZUfkYwvn8R/I9lTUiRsdXtlXTxTOxZlkZmNySjan6h/lV6cmxbBYa/wAnh0/6a1S3KnYyYXGSwISyxlQGbLmOaNXN8oA4seAq6OTX6Fhv4aH8JaT4IthVackyJc735jD/AL5/w61eZj89if3cX+562ud78xh/3z/h1p8ziky4mxK9CLUW7z9oNR+At+aXfkWuzWFzoB11oJtyI5fjKHGZSylQylkUNc9V5F4661teTnzjfYnq1qJsKIWsNBoBlSwAIYAAr0RdVNhp0RWB6hn+14nYIrXYhGAsRcFjYi41HROvzjtFOFNh2NGlmXRhlUNZMwF9ADlvYZjYcNa3Bhv23+0H7xQnyF6KR3B843+j1axuG84frC/0AoQam1dqJh1eaS+RFXMVBYjM+W9h1DQnsFzWt7s8J0ryHoSvCeg980aNJIQANVCo/S4dE1sY3Zu/SWJ2ukke7fo62YEG2uhseNNI5ARANldgWwxw1zrYMCrSi5tviDq/Xbhqb03+R0LTt9u9x7w228PJEJUmQxkA5swAGYAgNf4psRobGthMZGzlA6l1VWKggkK18rEdQNjb6Ki+K5v1YsVkChjESuQZbRRNCoGUgjRy1wePaNK2dgckThJM6Mj/APh4YNUytaEEBg4v8a+q24hdbACpvIiUaVm1IkGHxSyLmQ5lJIuO0Eqf8waUvUGh5v5kbDETIdwEBYoS7ZZWlNsxIQtmtcWItxYaDf21ycxM2LjmVwixtCQodgwCSZ5V0BBzqbXBXhY5hwXfIOFO9lLd9CVXovUa2lszFSYoSKW3QEVkGIki3ZRy0p3cZyz51KizkAZbddNC7G2qFI3zB8oVpN9n3jeURuZEQraACESDKL3zga2zFd8iI04v8S777RPaKr/aKbTw8UjpJK4VMVlDBJGF3UYPKAt2axYm97cD1VsNidpqTffmLenXd4ZsUE3WlgoERUzX7WC27biM3yLaG66kicUWqE4fbO0lKLLESW8jDMiAxqCx8sYtfQhbaa24i41pIcptpKgZ4kJaNmKiGQGFhiEjW4Dkyncl5CgAJyacanMRoPmv5J1as1Edl7exAw2LklOd0lfcK0ckQZFjjyER2MgUvnOuY8dbcG4840yxKxw6sxaQZy+7jbJkyqrEspZs5sQzDoMddQrOgsPNuyJ/avLxg8QD9OtRE8uJc7DydQommhUmU5s0WHOILFRHYJYFSQx17aQ2VzjGR4I3gOaRYN46PdVadM6lAR0lA49K4swGbKajOidmqWvb+iWtsuE8Yoz9KL6KSOwMN8nh/wAKP0UwYbnFjYKTBKpkjhkiW8RMgnk3MYuHspLd4jTX5q2H5eQqyo8UyuQC6hUfdZpGiBYxuQ3SRj0M2ikm1TmRXQqch29z+G6oUX/lGX/baj+woeoOPolmX7nFaeA2/I+KaBoCoVWYuJA+QBgEEllCozqcwUMxsNQKfKlO5nKLjxG/+xI+9N/6nEf1egbHtwmmH/UJ/wB16cKKkqN39lv1YmYf4B/3RGs/2dL1YmT60gP3RinCigG84TEdWIH1xKfuYUnJiJIiGmniCXN/gXUmwJNjvTawBJNjoDTpUL5z8QywQhWKkym+U2JG7cEH5teHXQhuyuSzDY+OQsEYMV+MB1asv2ZlYX7VPZWxUO5v42lw5kkdmfesAxCXsOq+XXpPIf75qV7hvON9ierQJ3Vyjucb/wA0xP8AzR/gR1bHJr9Cw38ND+EtVNziD/6niNb6x69vwEfZVs8mv0LDfw0P4S1vLwo8yh8Wf1/0iXO9+Yw/75/w60+Zy+9xOW18kXG9vjP2Vuc735jD/vn/AA60+ZxiJcTYE/BxaC3efXUin4B+aXfkWjeTsT7W9FF5OxPtb0Vnft5tvtT1qN+3m2+1PWrA9QTnMluCcV627w+aveaTur4j6teJpzbVGGq69E/rDqUk/wCVe/K1/a8D+ihPkGeTur9Tn+q0b5u4ftX00eWp3gPp0++s+Wx99fEKECUUxu3Qb43andH7VKeU9qOPqB+4mmTb2LlSLfYds8kcl9wDdZ1Y7so2UEiwOYMOBXW4uK0G21ioJkgLCc5orkxPnxG9f4V4mT4OGOIE9FsxsliwvmMItLiSvyodjeBv6CjytexvA/opk5OcpXxJs0WW2GhlewfSWQyZ4bMB0kyC449LW1NcfOEd0shSG77vKgxDkoXR5GiltEd3IoQ3HabaW1kqS7yxO37QR99Z8tj76+IVGtm8uxNuiISI5Xgjz7xSVknw64kLlA1CqwBN+sWvrbZn5WZcRLCsbSMh0Vd2llSKKWVy8kgUgCeIDgbk9QJAD6MUh4OviFehIp6x9oqKnl/DZ23UjoEaYFUW4hSDDTvIwdhwGJXQXOhFrjVz2vtzDYcxCRT8LfJaO+gy3+k9IHKLsRewNjYB5oqNYblPgyGzoYyHmUAwsc+6xHkx3ZVLSEuUsq3PwgFjXvEcqcAiM5Y9BHdkEcu8VYyQ+ZMt1sRbpW4jtFASOimvFY7DRZd5KI84JUM7qSBa5sSCALi5NgLi9r0NtHCgsDiFBT44M/xekEN7tp0iF16yBxoBzKijIOymtNp4csqriVJZHkW0qm6IQruDqLAkAn6ew1tREMoZZiytqrAxkHsscutALeTJ3V+wV4Oz4rg7tLjQHKLgHiB2VndN5w/Yv9BRu374+tfQRQCEuw8OylWhQqVClSoylQbhbcMoOoHAGkvc1hbodxGDGAEIUDIAcwC90BtbDr141uZZO8vgPr0Wk7U+w+mlicz5icezUVmZSwZyCxzHpEAKL3v1AClfJz32/wBHq1jNJ3V8RH/bRnk7q+M+rQgzuG8432J6tY3T9/7VH9LUb1+59jD+tqzv28232p61AGSTvL4D61Yyydq+Ej/urPlB7jf6fWrHlQ61cf3SfuoAvJ2L9p9FQXnRdsuHBAHSkOhJ4BR2Dtqd+Vr2N4H9FV9zpTZnw4Gb4sp4AdcffFSuJnU8LH7kBG4wEdgvSaRtSfOsOzsAqRXk7E+1vRTNyNLLgMOMjG8Ya/Q/Wu3e+enrft5tvtT1qMtHgijecS/9p4i/G8d7cPzEdWzya/QsN/DQ/hLVTc4h/wDqeI0trHppp8BH2VbPJr9Cw38ND+EtbS8KPNofFn9f9IlzvfmMP++f8OtPmckCy4knuRdRP6z9lbnO9+Yw/wC+f8Oo3ze8qo8FO+9UlZt2hcEWjAZrswPEdLW3AA8am14FZSUcSm+9xdXla/P4W9FHla/P4W9FRHH87GCQkJnlsL5lUhCbgZbtre1ze1tOOtb0fONs8xbzfgAEAoQwluerd2zH6RcfPWOV8j0VWpvdmRIBOrG2vhb6eylqj2F5Y4PEzJDE4mZs50BsoQXJJYdegFuOp6qevIk7tvouPuqtrGikpcGL1ikvJF/a8b+msHCjtbxv6aEjNtDlLHh+i0UknQMrFFQhVaXdrfMwJJY6AA3saQk5Y4VQM8bIc7o6MseZDGwViQGIcXI+JmOvCtt48LmVZXjErIhyOYs5CkyJo4uQrBmHYQTSLbKwEoaTPEwBKu6vGFuzbwhylgTmbMM3AtcWJvUItLixGHljgmVy9hu5XiYBS4DLM0KJdVtvHy5gg1ANzpqdyTbGGMCTL043mSIWuLO0wh1DWtle9+sZTSeJ5M4XUkBTbOSvRboyNNnBjINxI7sCOG8YcGIKuK2RCMMFkZRBGRJdy9hlbOGd2e56WpzHWpKiMe3dn5cwlVVBXLcul84bdsgNs4YK2VluGymxNqT3OzHIDPDIcQwmUSSrIZDIoiRlEhPFQEAA1AIHXS2E5IxxujhmZ48uRnZ2KqkckSJq2qgSyHXUkgkmws2LyEdGVY5ssAaF3j1zSGFAi5mIJucidJSoAX4pPSoBzyYCQSHeQsCHjkIeE6SAbxHI7wjFweIjHZWNpYHCTSmKZizpDvGUkqu5ZitpLAK6FlPQe404U37O5AJEYukZNy0ZQMV0WJJEjjPwfAb0tcdYFgNbuHKbk82LRB0EZJY5QSN4j7skqksZy7xLsTbMLEA9VAKTclYHA46A5WDMCuaRZyyshFm3iq+bjcdhIKXuKgySJqRLE0UhLOWdWZnYli18xZic3HgOAAqPYnm0LMlmQALCuYQIHhMUrTE4Qq4GHzlrEWPAanhSeI5uJWR7SWlaPEjegsp3s2I30Upyy/8ACS6gdrE0BKtr8mRiSheVgUBAKAKdSrXDG7I11HSQq3z8LNyc30IJsbjOHCkJZf8AxCYplByZiGkjUG5Jt89jTHDyV2i0s0glfDlpsaUcyyyPklDx4dDGGMaxqSsoI1uoGUak7GG2LtKJldXYqJ4XOGOKxMoKJFIkvw8yFrPI0bbu1rR9poBzx/IUSZ/hLFy7HXTM+ITE/qgErmjRSLjMo4g60ieb1SpDFGYxSJmy3CtJIJHkQOSVPRAHSuONyTem+LZO1REmfEyb2OLDjok5XkGJdsS754+kNwygDS+W3ECvEOxsdiMSvlskqxhMWkjRyxLH8IyCHcLHaRRuwdZASCD1kkgb83IWQh7NGGaTMZVjAmlUzCYpiJCxEg0yjo204WupzByRxCS4dg5IhtclzoN88rqiZrWIbICGQBQAVdQEC3KzauNWaLyMZo7dO24HSMijVpCTombo2QG989xlLUeUe1wcQREjEZxFHu2ZQd+qQlWW28BiLO1mNrXulstAOu19g4hsTJNGGKyCEPFv5YWdY1mBXeR3ydKSNujxyEG1+loLFtBJIoy8zurYe8oM26EajNOrDd5Zb6jMzZzcaAix8YvlLtNJlG7zokuKUiPDOoxIjw6Phxcs+6zyM6hr2Jjv+yVtmcsMfKI1OHjVpJcgkZMQiKowzzOWRhcZXVVvfpZwOiaAMFgdokR76SW4mw7yAEDNlD79lIJ+DJMfQ6PxdEXg3nBx7SggijV2e0WFEhYRFo2CSjECM5QGAYQC7BjZnIua94HnIkdoQ2GVDJFBIUaSTevvgzHyeNYjvQgXW5XU2JFr0lgudfPFvDhgLtCFVcQrEb7Ocsgy5xIoQkoquTfS9jYB85P4vFF74qRVVYkAS0QLuQS7EqxtborYWF8x4EAM+F2/j0AVgXbOcoaBjvc2KkUqZEISBUhCMGbiHB1tYvHutL4fBzQxq3lUqpkzgaGORzlZsoJunXxF9L6V6wHLWCZkQRyB5CgVCEJIYyhnBDEZUMMtzf8AVFr5luBIFmU8GB+sV7plxO38OrsjIxKzbjSPNd/J/KiFAuWtGOoXvoAabo+WGDZVfJZGz3JjJIy7u1hGrZrmVBYG9za17gASuqy51J7YiIdkLHiet/o/ZqVNyowAVmYlcmcyKYZQ0Yjyl2kUJdFAZTmNhqNag3Opjoo8WqFgp8nUgHMfjPJ8x7KtHiZVX9ksfYMqphYF16MMY+K3Ug+at/ytfn8LeimaDllgRBvBiE3aER36Q6QA6IUi7aEcAf8AKkF5x9nkORODu1zEZXUt1WTOBna/UO2osydSC80VbziNfaeIPaY/wI6tnk1+hYb+Gh/CWqV5RbY8rxUk+TJvCpyZs1sqKnGwv8W/Drq6uTX6Fhv4aH8Ja3luSPOwzUqk2u95Eud78xh/3z/h1WFWfzvfmMP++f8ADqsKtDgc+L+Kwoooq5ykx5qYS20NDYrBI1+zpIvD+9Vx5JO8vgPrVU3NAv8A4uVgCSILWFr9KRTfUgfq1bW/Pm2/0etXNU8R7eCX3QZZO8vhPrUnOZAp+KdD2jq+ulPKf2H+wH7jSWJxIKMLNqLfEbr07KzO2PFDBtfki8zPIj5JDHlXpALdUZUzZY8zJdrlST12tc31jyAvlYyEugjVToqhIkljjXJFkuQJnObMCSeFujUt8rX9rwP6Kx5anet9Nx99CCGyc3/QeNCoVoTGrmFHniJwvkq7uUyArGB0sgA1LDNY1jGch5ZJZXaTSZZ0YCNAcszoyg5XGYoqZATe/HThU08sj76+IVkYpO+viFARzlDsbETSiSGV4bIpKG5VpInMkF8jG0eZnDjiwyjW1aJ2Fi1IyTSHKVKzNJib5RCFkjaEKUbPKGbOTcbzT4iipoHB6xXqgIFiNg4oiNGeSVFOGYu004AMcqyYnOrITKWK9HqAsAEt0nDYEmNRJ9+95Cg3O9KWMtnzEiO/Qvu9QVvY2jS3SltFAQLF4/aIiAjMxcgXLNgMyuI9RZQy7tnbibEbs6gMKRfH7RVmlUMxZSd2WuqFk2fG1o1Yk5bY11UA6htCTY2HWCoPEXoCCYrbm0Ww7LlKSNE26kXDzO7s0jxrcdEQMi5HJdbHODlGVlpx5UcpcTBiI4ooxkaMvvXixEqyPvAgw48nUmNspLZyG0t0TqRJjhk7q/YKx5HH3F8I9FAQWfnGxCNMWwqkRpimMQaQSxeT33RmJTKFmsMuW/xxbMASFsZy8nRyjwqjRzsrhHMiyKuAfGlQWRSG0VeHH7KmnkidlvoJH3UhLsaFpEkZLvHm3bktmTMMrZTfokjTTqNARGDnTjkyrHDvHY4RAqTRkbzFRSS5M2g6AjIJ+fhpW1s/nDjnyZcPISQpl6UFo888mGSxZxvbvGx6N+jbrIWpONmx9QItw6TaceGvzn7TWu/J3DlkYxIWj/NuY4y0et+gxW6a66UBF8PziREBpsOYlIxBC9GV33WKjwiZN3cEvJIBbt6yLMdyblxg1uGhlEgaRWh3F5FMMaSvcLcW3ciMDexv26U7Sck8KQwMUdnDKw3UNmDsHcHodbKrHtKg8RSacjsKq5ViQDLKtgijSYATXKgElwq3PHojWgEsHyqwMsywxuWd1VwBHLa0kYlUnTQFCDc6agE30p4fZ8ZBBFweIu1j9IvY0zjkRhg6uqAMlshzS2QiPchlUPZWCaZgL9d7608pFIABmXQW1VifrJfWgE59kxOuV1zqOCsSyi3DRrikY9gxLLvRmDiPdIc2kaaEoi8FBKqT/wAo7K27Sdq/YfTRmk7FP94j/tNAaGI5MYeRy7orM17sUjJN0MRJJXUmMlL8cptwpIckMN3bkkEsxLsSDGQSzEs2sUXEm27A4aU6Z5O6vjPq0b1+59jD+tAR7avIdZi1pWjEoZZgua8gdgWuQ4BuARZgwAOgFzequd+QttUg6lYYV0FuJdu096r337ebb7U9aqB5z3zbZl6rbkW7Pgkbq+mrw4nLinamNBGt6KKK6jwgq/OTX6Fhv4aH8JaoOr85NfoWG/hofwlrOod+C4siXO9+Yw/75/w6rCrP53vzGH/fP+HVYVMOBli/isKKKKucpY3M4FV8S7EDoxKCTYG5kJtfjwFWiMQneX7RVdczEXweJa3GRF+xCf8Au/zqxzEOwfYK5aniPewitSXfmZDA0lifi/3l/wBwoOETuL4RSU+ES62VRduoAdRP9KzZ1x4m3RSHkadlvoJH3Gs+SL2t439NSVFq8lB2Un5KO1vG3prHkx6nf7QfvFAejhU7i+EVjyOPuL4RRuG8432J6tY3L+cP1qv9AKAPIk7oH0afdWfJF/a8b+mjJJ3l8B9ajLJ3l8J9agDyQdreN/TWPJv23+0H7xR8J+wfEPTWc0ndXxH1aAPJz5xv9Hq1jcN5w/WF/oBRnk7i/U5/qtG+bzZ+1fTQBu3748P/APaMsneXwH16zv28232p61Y8pPWjj6gfuJoA+E/YP2j00ZpO6p/vEf8AbWfKh2P4G/oKPK17G8D+igMZ5O6vjPq1nev3P9QrHlidv2gj76z5bH318QoDG/bzbfanrUeUHuP/AKT9xr0MWh4OviFexKO0fbQCXlQ61fwk/dR5WvY3gf0UvRQCHlidv+Teis+Wx99frIH30tWKASGMj76+IVz5y/kzbaxJHnFHhgQfeK6HZRXN/Klr7WxZ7J5P8ujWlPiceMf3ZrUUUV0niBV+cmv0LDfw0P4S1QdX5ya/QsN/DQ/hLWdQ78FxZEud78xh/wB8/wCHVe7M2LPiCRBE0mX4xFgq9fSdiFX6zVl85mBM3kUQNjJismbszKFJ+oG9Rfb+FmnkTDYZcmESZ8PHGM2UNG4R5piB0izEtc30Hbe8RdlYmvTzTcn8hp9yU17CTClu4MXBm+i1+NaG0tkzYd8s8TRseGYaN86sLqw+gmtv3MSfBC8ZEuXW7dAMLqXGW4BswBAOq26xd65OhbxYOaVZsPiwCiBZQYS2cRTRl0GQ51IyjvXtxvbMYKlfdaxLuZ2O2ClPexDf5RRj01PaoDk9jmwuLs87wpHL8LkDsJDCxGTIujZtQC2gzX6hU9wnOGcVLo8eDwqavLI6b+W2uSNSbLpa5GYgHQgkVlOLvc9DD14qCi+K3FhV4eO5B7Df/Ij+tN+y9v4edEMUmYPcIWDKXy/GKhwC1usjsPYacg1ZHapX3ozRRRQkKKKKAKKKKAKKKxQGaKKKAKKSxMxVSVUuepRYE/WxAFKCgM0Vi9YZvmvr9nz0B6orF6M1AZooooBv21teHDRbyY2GYKqhSzyOxssaIoJdyeAA+40xzco5gVvs5lzm0ayz4NJHNr2Cbw6/Ne9e+WETR4jB4vI0kOGeXfIilnQSx5BOEGr5NQQATlkYgG1MnKzD4bac+CaPFQnDx+UM8qTxh4pGiAw8idK+dZBm+YrrQDxFt2Ykj+ypCVNmCTYBiptexBmFjalzteQf/i8X9AfA/wBMVUEw2zdogSOZFLS455MQMLPGHljGHSOF0+GjKqZAzFN4pAI42tTjjsDtjdYcRNiXZYiMU+9wys8bTC0cQzuvlSx3+FJtYfGZjoBJTykYcdnbQX6BGfw5zW7snbmHncxqZY5lGZoJd7HLlvbOFf463/WW41GtNfJjZc0W1Me8gn3UogMLO2ZGCxANrckMGuLHqvx41nlVMs2NwUMBDYmHErM5XUwYcIwm3hHxBICECn4xI7twBKfJv2n8Xprm7a7X2jjD/wDsT/jt6K6XrnTZuxTiJsS6s5tKxYphsRKAWd2IJjU27de2tKbszixkXKKSNCinaLYiNkyzlt5myWwmJOfL8bLZelbrtwpHyCD5Wv14fED7lP3V0XR5OnJf9Q31fnJr9Cw38ND+EtUZjcA0WW5VlcZkkQko4BscpIBBB0KkBgeIFXnya/QsN/DQ/hLVKh2YNNSaZGOdTFNEmEkTRo8QXXsuq5hf5rioztPCNi5BisAc5VzM2GGUz4aVmDSMqkXlQuAwIvr1dj5zx4nLFhVEUkrPOyokVs5YpwAytm+gVV2M2gYFWVsNiFXJHIJVljIUSgmK7qnQYhToSDpVFJI2qUqkpOy3P52H6NscJFypiN4qbtQIHuEIsUtk1H0jiAeIBp22bhzgCmJxlhLFHlwuDuN4TZsrSBfzca52PS6RJ+YAxM8vcUYc9tpbk6bzfvuzrltmyW46ca0MdtoQ2M2ExcecmzSELmPXq0XSOoqc6ZTZ6kd6V382jfkkLEsxuzEsT2km5P1kmvNake1S2XLg8Wc4LJaxzgWJK2i6QAI1HbSc+3VQsHwuKQoAXDFQVDaKWvF0Qbi1+N6tqROfY63LqiQ7N2/LhwxiyrIwy78jNKqAWEaFiRGv0C/DUWFOmwuXs+GuTmna4tvZpCiqqkABB+tck5iT9F9ah/8AaLdD/wAFjPhPiaDp6Zuj8F0tNdOqkMZygSFgsuGxMbEXCuyqSOFwGjGmh1+aocoM0jQxMeH9ovvk9zmYfFOkWSVJXsAuTOpa12syXsosTdgNBenzafKjC4d1jmmRHa1kJJbUgC4HxQSeJtXOj45DLFFFBPM8sSSqiMhPTXMRbJwAvc8LXOlG18Y2HGefC4gK7W3m+hdWYi9i6oRmI1sTe2tZtQ5nZGWIS3xV/qdDbZ5X4XDSJHJJ8I7KojUZmXMQAzAfFXXiePVeltq8pcPh3RJZAJJCoSO/SOZgoNv1VueJsNDXM8nKNOkWw+J0ylyWXTOLqWJj/WHC/Glcdt4hmM2FxYewdzIwzZScgZi8d7E2W5+iotHmWz19/wBnqdJbR5VYOC+9xEakWumYM+vCyLdjf5hXnaHKzCwyJE8o3kjKqxgFnBYgDMqglBr+tauahtxAQvkuJBL7sLdbmTS8dt18fUdHjqK2GxzBghwOMzMCQhAzMB8Ygbq5t1n56WjzDnX/AEr+TojF8tsDGrlsTH0GyMqtmbMACVVVuW49V+vsNMMfO3hN07lXDByqQ2vI62BDk/FUHXr0t11R2F28sjlI8LiXcA3RCrMADY3URXFjXiblLGnx8PiF1ZekyDVdGGsfEXFx1XqbQ5lJSxL4RReON528MuQIruSmZyo0Rst90L2zNfok/FHG54V6fnewYJGSVrLcMFGVm61GYhh9JAqjW5RRgEnDYkAKHJzJYK1srH4PRTcWPA3FLYbbkTSGNoZ0YRvJZmQGyQtMNDGPjACx/avU/YK3xXJFpS88jkgrhgoAbo70HMx0XMcgso1JA1JtqBe6+A54gFtLA5N+Kuh01JOoXgbALbhxa9VPsraoxLFYMNO5UXYiSIKovYFmKAKCbAXIuSBRtXaowzBZ8NOhYXUmSIqwvYlWCFWANwbE2IIqfuylsX3YsyLnWLTs88LmIKNzAjrYMOLSkgbwk2t1L3Sda8yc8WIKOBBGrEnI2ZiIxpa626Z463Ua8NNayTbQLZRhMUWDZCoKkh7E5Lbq+awJtx0PZWMXtxYvzuFxUdrDplV1IJA6UXWAfspemRlxfdi3Ngc54ZJBi2EarGoXIHaeVyTnYMLKo+awAuLEAU1YznUnCbvCxJAguFZrySW7Tm0zE3JJzanr4muMXtxYgplwuKjDfFLlVDf8paLXiOHbXrEcoIEhil3cxEpkGXPHpkKjjk1vm/ypeAccU1b0LI2HzmYv4OJmhADZpcRKWzFA2Zuu2a11AUG5IAAqweT3LOHGuywJKQgu0jJlS9wFW5N8xFza3BTe2l+avdhh/NTf4kfs628PzirHE8SDEpHJbOqzRgNYEakR3tY6gHXS97VEsj4GtJYiPiV19UdNLtuE6hxlziMPfovITbIh/XIN720FiOo2amxmyp5XBOEkkFs5ZYmOpyDpMLMbi1rki47RXPGN5wEmKmRZ2yKFQbyIKigWCoqxhUFgOAFax5X4fzM3+JH7Oq2jzNXOtfdHqjpV+S2y2TOcJgyh/XMEBU6245bca8z8i9mIpJwGEsOJ8mgAA62JKiwA1J7BXOM3LmJ1VXXEMqCyI0ysqjsVSllH0Vu43nTaaJYpWxTxqLBDNHY24ZrR3f8AvXqLLmWz1P09UX4nIDZTgMmDw5VhcMiKFIPAgpoRTxsnZcMCZIIEgW56CIig9WYhO359e2uc9h87zYVkKDEMiXtA84MViCCMoUW43HYaxtXncM+KGJKzxyLlCBJUCoFNwoumovqb3vfXTSllzLZp2vl3/VF8cqeVyYdHSJ4mxNhljeWJAmbg77x10trYanTqN6rDBwrusOkpVThpHkQxYvA/CZ5BKcxacGN8wtnGbQ8NBUAk5aQsSzRzszElmMsZJJ1JJMep+evPuww/mpv8SP2dXTivM5aka034d31RaEm12ePdOkASQ4kzFMZgxIBPNvlET734qnRkbov1/NF/7Ek78Fu3yvCD/wB02/zqLe7DD+am/wASP2dZ92GH81N/iR+zqynFcDGeHqz8UeqJVj5kWBIEcSFZHleRb5MzqiBELAFgAly1gCTpcC5urk1+hYb+Gh/CWua/dhh/NTf4kfs66S5LShsBhWAIBw0JAJuQDEpFyALmolJPgaUKU4NuSIbzy7XXDR4V3VmRmxEL5CBIqzYcxs6E6BwGuL8dRpe9U/ieUcEcUgjmnxUkmFXBpvYI4Y4oQysLhJHMjDKAvCx6VzYCiismehHgecNzgsmFTD7kZVwj4YsGs5LzNMHDZbhekFKagi/bp45Rcto8VM8pwyku0rFZWVlQyMGum5SJiy9Rdn41mioJN3Ec5mZsO4hfPDiIZ2Zph0xCMu7ukakgqAM0m8YAWvqb62B5fiOOWM4feLiHlbElpXzSK6lIkUjQCMMzLmD9IhrCwoooD1tjnHknjdN1u8xwxVkezg4eLdHMwUFw1ydfi6caYOUm22xeLmxDArvZHcIWLZAzFggJtoL9goooB7w/KWBGytnMU2z48LK8YtLGQUclQ9g/SQArcBlJFxxr1tjlHhRh5osNvHbERYaFy8axRouGWMB1QSOWlZo7ljYKHcC970UUBtQc6bo5cYeM9LBsoOW98Iqr02VA0ma1xc9HqvavOC5yFhaNVw7ywqZWePET715DLumsXEa5UWSGJwoXUg3OtFFANPKfllJjNzdd20a5ncMSZZ2CrJiCdMrMsceg4Zfnpxm5w94+I3scm7xEeHUiOcpKhw6KoyyFCMrEEspXjl1ut6KKA1zy+fyrF4jdLmxUO5C3uEAeIh2uPhGIi1JtdmLfNWMbyzTExxjGQvK8c0kpaOZIlfebsFSu6awCxKBlIoooDek5z2fEQzvh1zRtIjortu5sNIc3krrJn6CktbqAIAUZRUdwm1y+Jkmncs8kc+Z2uSzyQSKL2HWzAdgv1CiigHHkvyhhiiaCcyxqZ48Qs0Iu2aNXQxuuZSUZHbpBgVOovelOV3KmPERiKMvIDPJiHmkRIzmdVjEccaFgiBEW+t2NjYWFFFAOi86530khwy2kxTYiymNCA0E8GRmEXwh+GzZnB+La2ppqxvK6GWB4XglytKsoImhUh1jaPULhwpXpX0APHXWiigEOU/LebGZlKrHEzRuYwASXji3Ssz2BOhbT9rr40343GI2Ew6A3ZGmLCx0zFCuvA3seFFFANlFFFAFFFFAFFFFAFFFFAFFFFAFFFFAFde8jP/LcH/CQfgrWaKlFJ8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37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78914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8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tx2">
                    <a:satMod val="200000"/>
                  </a:schemeClr>
                </a:solidFill>
              </a:rPr>
              <a:t>Complex Sentences: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altLang="en-US" dirty="0" smtClean="0"/>
              <a:t>One </a:t>
            </a:r>
            <a:r>
              <a:rPr lang="en-US" altLang="en-US" dirty="0" smtClean="0">
                <a:solidFill>
                  <a:srgbClr val="FF0000"/>
                </a:solidFill>
              </a:rPr>
              <a:t>independent clause </a:t>
            </a:r>
            <a:r>
              <a:rPr lang="en-US" altLang="en-US" dirty="0" smtClean="0"/>
              <a:t>and one </a:t>
            </a:r>
            <a:r>
              <a:rPr lang="en-US" altLang="en-US" dirty="0" smtClean="0">
                <a:solidFill>
                  <a:srgbClr val="00B050"/>
                </a:solidFill>
              </a:rPr>
              <a:t>dependent clause. </a:t>
            </a:r>
            <a:r>
              <a:rPr lang="en-US" alt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altLang="en-US" dirty="0" smtClean="0"/>
              <a:t>Examples include:</a:t>
            </a:r>
          </a:p>
          <a:p>
            <a:pPr lvl="1"/>
            <a:r>
              <a:rPr lang="en-US" altLang="en-US" dirty="0" smtClean="0"/>
              <a:t>“</a:t>
            </a:r>
            <a:r>
              <a:rPr lang="en-US" altLang="en-US" dirty="0" smtClean="0">
                <a:solidFill>
                  <a:srgbClr val="00B050"/>
                </a:solidFill>
              </a:rPr>
              <a:t>While the sun shone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the boys played soccer</a:t>
            </a:r>
            <a:r>
              <a:rPr lang="en-US" altLang="en-US" dirty="0" smtClean="0"/>
              <a:t>.”</a:t>
            </a:r>
          </a:p>
          <a:p>
            <a:pPr lvl="1"/>
            <a:r>
              <a:rPr lang="en-US" altLang="en-US" dirty="0" smtClean="0"/>
              <a:t>“</a:t>
            </a:r>
            <a:r>
              <a:rPr lang="en-US" altLang="en-US" dirty="0" smtClean="0">
                <a:solidFill>
                  <a:srgbClr val="00B050"/>
                </a:solidFill>
              </a:rPr>
              <a:t>After they </a:t>
            </a:r>
            <a:r>
              <a:rPr lang="en-US" altLang="en-US" dirty="0" smtClean="0">
                <a:solidFill>
                  <a:srgbClr val="00B050"/>
                </a:solidFill>
              </a:rPr>
              <a:t>finished studying</a:t>
            </a:r>
            <a:r>
              <a:rPr lang="en-US" altLang="en-US" dirty="0" smtClean="0"/>
              <a:t>, </a:t>
            </a:r>
            <a:r>
              <a:rPr lang="en-US" altLang="en-US" dirty="0" smtClean="0">
                <a:solidFill>
                  <a:srgbClr val="FF0000"/>
                </a:solidFill>
              </a:rPr>
              <a:t>Juan</a:t>
            </a:r>
            <a:r>
              <a:rPr lang="en-US" altLang="en-US" dirty="0" smtClean="0">
                <a:solidFill>
                  <a:srgbClr val="FF0000"/>
                </a:solidFill>
              </a:rPr>
              <a:t> and Maria went to the movies</a:t>
            </a:r>
            <a:r>
              <a:rPr lang="en-US" altLang="en-US" dirty="0" smtClean="0"/>
              <a:t>.”</a:t>
            </a:r>
          </a:p>
          <a:p>
            <a:pPr lvl="1"/>
            <a:r>
              <a:rPr lang="en-US" altLang="en-US" dirty="0" smtClean="0"/>
              <a:t>“</a:t>
            </a:r>
            <a:r>
              <a:rPr lang="en-US" altLang="en-US" dirty="0" smtClean="0">
                <a:solidFill>
                  <a:srgbClr val="FF0000"/>
                </a:solidFill>
              </a:rPr>
              <a:t>Juan and Maria went </a:t>
            </a:r>
            <a:r>
              <a:rPr lang="en-US" altLang="en-US" dirty="0" smtClean="0">
                <a:solidFill>
                  <a:srgbClr val="FF0000"/>
                </a:solidFill>
              </a:rPr>
              <a:t>to the movies </a:t>
            </a:r>
            <a:r>
              <a:rPr lang="en-US" altLang="en-US" dirty="0" smtClean="0">
                <a:solidFill>
                  <a:srgbClr val="00B050"/>
                </a:solidFill>
              </a:rPr>
              <a:t>after they finished studying.</a:t>
            </a:r>
            <a:r>
              <a:rPr lang="en-US" altLang="en-US" dirty="0" smtClean="0"/>
              <a:t>”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274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Compound-complex Sentences: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n-US" altLang="en-US" sz="2800" dirty="0" smtClean="0"/>
              <a:t>One </a:t>
            </a:r>
            <a:r>
              <a:rPr lang="en-US" altLang="en-US" sz="2800" dirty="0"/>
              <a:t>dependent clause and two, or more, independent clauses joined with a conjunction. </a:t>
            </a:r>
            <a:r>
              <a:rPr lang="en-US" altLang="en-US" sz="2800" dirty="0" smtClean="0"/>
              <a:t>Examples </a:t>
            </a:r>
            <a:r>
              <a:rPr lang="en-US" altLang="en-US" sz="2800" dirty="0"/>
              <a:t>include:</a:t>
            </a:r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altLang="en-US" sz="2800" dirty="0"/>
              <a:t>“While the sun shone, the boys played soccer, and the girls played volleyball.”</a:t>
            </a:r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altLang="en-US" sz="2800" dirty="0"/>
              <a:t>“Even though I enjoy it, I find Math difficult, so I need to study hard.”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75780" name="Picture 4" descr="soccer%2520b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033962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 descr="2630volley_bal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49824"/>
            <a:ext cx="10795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52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Try this!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FF3300"/>
                </a:solidFill>
                <a:latin typeface="Black boys on mopeds" pitchFamily="2" charset="0"/>
              </a:rPr>
              <a:t>Try to make a SIMPLE sentence that has at least 12 words.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FF00"/>
                </a:solidFill>
                <a:latin typeface="BlacklightD" pitchFamily="66" charset="0"/>
              </a:rPr>
              <a:t>Create a COMPOUND sentence that uses the conjunction “BECAUSE” and talks about Cops for Cancer.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00CC"/>
                </a:solidFill>
              </a:rPr>
              <a:t>Create a complex sentence that has Reynolds school mentioned in it.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 smtClean="0">
                <a:solidFill>
                  <a:srgbClr val="FF33CC"/>
                </a:solidFill>
                <a:latin typeface="Bumble Bee BV" pitchFamily="34" charset="0"/>
              </a:rPr>
              <a:t>Create a compound complex sentence that uses the following words:  </a:t>
            </a:r>
            <a:r>
              <a:rPr lang="en-US" altLang="en-US" sz="4000" b="1" smtClean="0">
                <a:solidFill>
                  <a:srgbClr val="800000"/>
                </a:solidFill>
                <a:latin typeface="Bumble Bee BV" pitchFamily="34" charset="0"/>
              </a:rPr>
              <a:t>mime, roadrash, steel, hiccup, flavour.</a:t>
            </a:r>
          </a:p>
        </p:txBody>
      </p:sp>
    </p:spTree>
    <p:extLst>
      <p:ext uri="{BB962C8B-B14F-4D97-AF65-F5344CB8AC3E}">
        <p14:creationId xmlns:p14="http://schemas.microsoft.com/office/powerpoint/2010/main" val="29097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Sentences!</vt:lpstr>
      <vt:lpstr>Simple Sentences:</vt:lpstr>
      <vt:lpstr>PowerPoint Presentation</vt:lpstr>
      <vt:lpstr>Compound Sentences:</vt:lpstr>
      <vt:lpstr>PowerPoint Presentation</vt:lpstr>
      <vt:lpstr>Complex Sentences:</vt:lpstr>
      <vt:lpstr>Compound-complex Sentences:</vt:lpstr>
      <vt:lpstr>Try this!</vt:lpstr>
    </vt:vector>
  </TitlesOfParts>
  <Company>Greater Victoria School District 61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Sentences!</dc:title>
  <dc:creator>McDonald, Chris</dc:creator>
  <cp:lastModifiedBy>McDonald, Chris</cp:lastModifiedBy>
  <cp:revision>5</cp:revision>
  <dcterms:created xsi:type="dcterms:W3CDTF">2014-09-25T22:25:00Z</dcterms:created>
  <dcterms:modified xsi:type="dcterms:W3CDTF">2018-09-05T22:29:51Z</dcterms:modified>
</cp:coreProperties>
</file>