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5143500" type="screen16x9"/>
  <p:notesSz cx="6858000" cy="9144000"/>
  <p:embeddedFontLst>
    <p:embeddedFont>
      <p:font typeface="Gill Sans" panose="020B0604020202020204" charset="0"/>
      <p:regular r:id="rId24"/>
      <p:bold r:id="rId25"/>
    </p:embeddedFont>
    <p:embeddedFont>
      <p:font typeface="Helvetica Neue" panose="020B0604020202020204" charset="0"/>
      <p:regular r:id="rId26"/>
      <p:bold r:id="rId27"/>
      <p:italic r:id="rId28"/>
      <p:boldItalic r:id="rId29"/>
    </p:embeddedFont>
    <p:embeddedFont>
      <p:font typeface="Yanone Kaffeesatz" panose="020B060402020202020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75540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6589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1842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5058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401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9378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8209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317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7979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2518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68700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2096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48163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0869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0309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4640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3686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446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8558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7599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8292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/>
          <a:lstStyle>
            <a:lvl1pPr marL="292100" marR="0" lvl="0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571500" marR="0" lvl="1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863600" marR="0" lvl="2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143000" marR="0" lvl="3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435100" marR="0" lvl="4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714500" marR="0" lvl="5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006600" marR="0" lvl="6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286000" marR="0" lvl="7" indent="-1651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578100" marR="0" lvl="8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4437983" y="4878958"/>
            <a:ext cx="258900" cy="201000"/>
          </a:xfrm>
          <a:prstGeom prst="rect">
            <a:avLst/>
          </a:prstGeom>
          <a:noFill/>
          <a:ln>
            <a:noFill/>
          </a:ln>
        </p:spPr>
        <p:txBody>
          <a:bodyPr lIns="32750" tIns="32750" rIns="32750" bIns="327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"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- Horizontal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pic" idx="2"/>
          </p:nvPr>
        </p:nvSpPr>
        <p:spPr>
          <a:xfrm>
            <a:off x="946546" y="274587"/>
            <a:ext cx="7304700" cy="3090300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/>
          <a:lstStyle>
            <a:lvl1pPr marL="292100" marR="0" lvl="0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571500" marR="0" lvl="1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863600" marR="0" lvl="2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143000" marR="0" lvl="3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435100" marR="0" lvl="4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714500" marR="0" lvl="5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006600" marR="0" lvl="6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286000" marR="0" lvl="7" indent="-1651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578100" marR="0" lvl="8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92968" y="3643312"/>
            <a:ext cx="7358100" cy="676500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sz="4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444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736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889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028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181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892968" y="4319736"/>
            <a:ext cx="7358100" cy="596100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444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1714500" marR="0" lvl="5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006600" marR="0" lvl="6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286000" marR="0" lvl="7" indent="-1651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578100" marR="0" lvl="8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4446983" y="4889003"/>
            <a:ext cx="241200" cy="187500"/>
          </a:xfrm>
          <a:prstGeom prst="rect">
            <a:avLst/>
          </a:prstGeom>
          <a:noFill/>
          <a:ln>
            <a:noFill/>
          </a:ln>
        </p:spPr>
        <p:txBody>
          <a:bodyPr lIns="32750" tIns="32750" rIns="32750" bIns="327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ct val="25000"/>
              <a:buFont typeface="Gill Sans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en" sz="1200" b="0" i="0" u="none" strike="noStrike" cap="none">
              <a:solidFill>
                <a:srgbClr val="53535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4437983" y="4878958"/>
            <a:ext cx="258900" cy="201000"/>
          </a:xfrm>
          <a:prstGeom prst="rect">
            <a:avLst/>
          </a:prstGeom>
          <a:noFill/>
          <a:ln>
            <a:noFill/>
          </a:ln>
        </p:spPr>
        <p:txBody>
          <a:bodyPr lIns="32750" tIns="32750" rIns="32750" bIns="327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"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892968" y="863947"/>
            <a:ext cx="7358100" cy="1741200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444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736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889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028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181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892968" y="2652117"/>
            <a:ext cx="7358100" cy="596100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444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714500" marR="0" lvl="5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006600" marR="0" lvl="6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286000" marR="0" lvl="7" indent="-1651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578100" marR="0" lvl="8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4437983" y="4878958"/>
            <a:ext cx="258900" cy="201000"/>
          </a:xfrm>
          <a:prstGeom prst="rect">
            <a:avLst/>
          </a:prstGeom>
          <a:noFill/>
          <a:ln>
            <a:noFill/>
          </a:ln>
        </p:spPr>
        <p:txBody>
          <a:bodyPr lIns="32750" tIns="32750" rIns="32750" bIns="327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"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- Horizonta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idx="2"/>
          </p:nvPr>
        </p:nvSpPr>
        <p:spPr>
          <a:xfrm>
            <a:off x="1129605" y="334863"/>
            <a:ext cx="6876000" cy="3120900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/>
          <a:lstStyle>
            <a:lvl1pPr marL="292100" marR="0" lvl="0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571500" marR="0" lvl="1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863600" marR="0" lvl="2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143000" marR="0" lvl="3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435100" marR="0" lvl="4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714500" marR="0" lvl="5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006600" marR="0" lvl="6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286000" marR="0" lvl="7" indent="-1651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578100" marR="0" lvl="8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892968" y="3542853"/>
            <a:ext cx="7358100" cy="750000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444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736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889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028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181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892968" y="4319736"/>
            <a:ext cx="7358100" cy="596100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444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714500" marR="0" lvl="5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006600" marR="0" lvl="6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286000" marR="0" lvl="7" indent="-1651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578100" marR="0" lvl="8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4437983" y="4875609"/>
            <a:ext cx="258900" cy="201000"/>
          </a:xfrm>
          <a:prstGeom prst="rect">
            <a:avLst/>
          </a:prstGeom>
          <a:noFill/>
          <a:ln>
            <a:noFill/>
          </a:ln>
        </p:spPr>
        <p:txBody>
          <a:bodyPr lIns="32750" tIns="32750" rIns="32750" bIns="327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"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- Cent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892968" y="1701105"/>
            <a:ext cx="7358100" cy="1741200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444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736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889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028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181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4437983" y="4878958"/>
            <a:ext cx="258900" cy="201000"/>
          </a:xfrm>
          <a:prstGeom prst="rect">
            <a:avLst/>
          </a:prstGeom>
          <a:noFill/>
          <a:ln>
            <a:noFill/>
          </a:ln>
        </p:spPr>
        <p:txBody>
          <a:bodyPr lIns="32750" tIns="32750" rIns="32750" bIns="327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"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- Vertical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pic" idx="2"/>
          </p:nvPr>
        </p:nvSpPr>
        <p:spPr>
          <a:xfrm>
            <a:off x="4723804" y="334863"/>
            <a:ext cx="3750600" cy="4339800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/>
          <a:lstStyle>
            <a:lvl1pPr marL="292100" marR="0" lvl="0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571500" marR="0" lvl="1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863600" marR="0" lvl="2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143000" marR="0" lvl="3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435100" marR="0" lvl="4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714500" marR="0" lvl="5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006600" marR="0" lvl="6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286000" marR="0" lvl="7" indent="-1651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578100" marR="0" lvl="8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669726" y="334863"/>
            <a:ext cx="3750600" cy="2103000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3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444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736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889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028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181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69726" y="2511474"/>
            <a:ext cx="3750600" cy="2163300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444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714500" marR="0" lvl="5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006600" marR="0" lvl="6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286000" marR="0" lvl="7" indent="-1651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578100" marR="0" lvl="8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4437983" y="4878958"/>
            <a:ext cx="258900" cy="201000"/>
          </a:xfrm>
          <a:prstGeom prst="rect">
            <a:avLst/>
          </a:prstGeom>
          <a:noFill/>
          <a:ln>
            <a:noFill/>
          </a:ln>
        </p:spPr>
        <p:txBody>
          <a:bodyPr lIns="32750" tIns="32750" rIns="32750" bIns="327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"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- Top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669726" y="234404"/>
            <a:ext cx="7804500" cy="1138500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444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736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889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028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181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4437983" y="4878958"/>
            <a:ext cx="258900" cy="201000"/>
          </a:xfrm>
          <a:prstGeom prst="rect">
            <a:avLst/>
          </a:prstGeom>
          <a:noFill/>
          <a:ln>
            <a:noFill/>
          </a:ln>
        </p:spPr>
        <p:txBody>
          <a:bodyPr lIns="32750" tIns="32750" rIns="32750" bIns="327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"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Bullet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669726" y="234404"/>
            <a:ext cx="7804500" cy="1138500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444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736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889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028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181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69726" y="1372939"/>
            <a:ext cx="7804500" cy="3315000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ctr" anchorCtr="0"/>
          <a:lstStyle>
            <a:lvl1pPr marL="292100" marR="0" lvl="0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571500" marR="0" lvl="1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863600" marR="0" lvl="2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143000" marR="0" lvl="3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435100" marR="0" lvl="4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714500" marR="0" lvl="5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006600" marR="0" lvl="6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286000" marR="0" lvl="7" indent="-1651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578100" marR="0" lvl="8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4437983" y="4878958"/>
            <a:ext cx="258900" cy="201000"/>
          </a:xfrm>
          <a:prstGeom prst="rect">
            <a:avLst/>
          </a:prstGeom>
          <a:noFill/>
          <a:ln>
            <a:noFill/>
          </a:ln>
        </p:spPr>
        <p:txBody>
          <a:bodyPr lIns="32750" tIns="32750" rIns="32750" bIns="327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"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Bullets &amp; Photo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pic" idx="2"/>
          </p:nvPr>
        </p:nvSpPr>
        <p:spPr>
          <a:xfrm>
            <a:off x="4723804" y="1372939"/>
            <a:ext cx="3750600" cy="3315000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/>
          <a:lstStyle>
            <a:lvl1pPr marL="292100" marR="0" lvl="0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571500" marR="0" lvl="1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863600" marR="0" lvl="2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143000" marR="0" lvl="3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435100" marR="0" lvl="4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714500" marR="0" lvl="5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006600" marR="0" lvl="6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286000" marR="0" lvl="7" indent="-1651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578100" marR="0" lvl="8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669726" y="234404"/>
            <a:ext cx="7804500" cy="1138500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444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736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889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028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181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69726" y="1372939"/>
            <a:ext cx="3750600" cy="3315000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ctr" anchorCtr="0"/>
          <a:lstStyle>
            <a:lvl1pPr marL="215900" marR="0" lvl="0" indent="-1270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ct val="77777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44500" marR="0" lvl="1" indent="-1397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ct val="77777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660400" marR="0" lvl="2" indent="-1270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ct val="77777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889000" marR="0" lvl="3" indent="-1397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ct val="77777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04900" marR="0" lvl="4" indent="-1397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ct val="77777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714500" marR="0" lvl="5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006600" marR="0" lvl="6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286000" marR="0" lvl="7" indent="-1651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578100" marR="0" lvl="8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4437983" y="4878958"/>
            <a:ext cx="258900" cy="201000"/>
          </a:xfrm>
          <a:prstGeom prst="rect">
            <a:avLst/>
          </a:prstGeom>
          <a:noFill/>
          <a:ln>
            <a:noFill/>
          </a:ln>
        </p:spPr>
        <p:txBody>
          <a:bodyPr lIns="32750" tIns="32750" rIns="32750" bIns="327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"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69726" y="669726"/>
            <a:ext cx="7804500" cy="3804000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ctr" anchorCtr="0"/>
          <a:lstStyle>
            <a:lvl1pPr marL="292100" marR="0" lvl="0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571500" marR="0" lvl="1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863600" marR="0" lvl="2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143000" marR="0" lvl="3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435100" marR="0" lvl="4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714500" marR="0" lvl="5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006600" marR="0" lvl="6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286000" marR="0" lvl="7" indent="-1651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578100" marR="0" lvl="8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4437983" y="4878958"/>
            <a:ext cx="258900" cy="201000"/>
          </a:xfrm>
          <a:prstGeom prst="rect">
            <a:avLst/>
          </a:prstGeom>
          <a:noFill/>
          <a:ln>
            <a:noFill/>
          </a:ln>
        </p:spPr>
        <p:txBody>
          <a:bodyPr lIns="32750" tIns="32750" rIns="32750" bIns="327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"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- 3 Up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pic" idx="2"/>
          </p:nvPr>
        </p:nvSpPr>
        <p:spPr>
          <a:xfrm>
            <a:off x="4723804" y="2685603"/>
            <a:ext cx="3750600" cy="1988999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/>
          <a:lstStyle>
            <a:lvl1pPr marL="292100" marR="0" lvl="0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571500" marR="0" lvl="1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863600" marR="0" lvl="2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143000" marR="0" lvl="3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435100" marR="0" lvl="4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714500" marR="0" lvl="5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006600" marR="0" lvl="6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286000" marR="0" lvl="7" indent="-1651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578100" marR="0" lvl="8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pic" idx="3"/>
          </p:nvPr>
        </p:nvSpPr>
        <p:spPr>
          <a:xfrm>
            <a:off x="4728176" y="468808"/>
            <a:ext cx="3750600" cy="1989000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/>
          <a:lstStyle>
            <a:lvl1pPr marL="292100" marR="0" lvl="0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571500" marR="0" lvl="1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863600" marR="0" lvl="2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143000" marR="0" lvl="3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435100" marR="0" lvl="4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714500" marR="0" lvl="5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006600" marR="0" lvl="6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286000" marR="0" lvl="7" indent="-1651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578100" marR="0" lvl="8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pic" idx="4"/>
          </p:nvPr>
        </p:nvSpPr>
        <p:spPr>
          <a:xfrm>
            <a:off x="669726" y="468808"/>
            <a:ext cx="3750600" cy="4205700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/>
          <a:lstStyle>
            <a:lvl1pPr marL="292100" marR="0" lvl="0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571500" marR="0" lvl="1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863600" marR="0" lvl="2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143000" marR="0" lvl="3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435100" marR="0" lvl="4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714500" marR="0" lvl="5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006600" marR="0" lvl="6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286000" marR="0" lvl="7" indent="-1651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578100" marR="0" lvl="8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4437983" y="4878958"/>
            <a:ext cx="258900" cy="201000"/>
          </a:xfrm>
          <a:prstGeom prst="rect">
            <a:avLst/>
          </a:prstGeom>
          <a:noFill/>
          <a:ln>
            <a:noFill/>
          </a:ln>
        </p:spPr>
        <p:txBody>
          <a:bodyPr lIns="32750" tIns="32750" rIns="32750" bIns="327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"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892968" y="3355330"/>
            <a:ext cx="7358100" cy="247800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571500" marR="0" lvl="1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863600" marR="0" lvl="2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143000" marR="0" lvl="3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435100" marR="0" lvl="4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714500" marR="0" lvl="5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006600" marR="0" lvl="6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286000" marR="0" lvl="7" indent="-1651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578100" marR="0" lvl="8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892968" y="2250281"/>
            <a:ext cx="7358100" cy="361800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571500" marR="0" lvl="1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863600" marR="0" lvl="2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143000" marR="0" lvl="3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435100" marR="0" lvl="4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714500" marR="0" lvl="5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006600" marR="0" lvl="6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286000" marR="0" lvl="7" indent="-1651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578100" marR="0" lvl="8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4437983" y="4878958"/>
            <a:ext cx="258900" cy="201000"/>
          </a:xfrm>
          <a:prstGeom prst="rect">
            <a:avLst/>
          </a:prstGeom>
          <a:noFill/>
          <a:ln>
            <a:noFill/>
          </a:ln>
        </p:spPr>
        <p:txBody>
          <a:bodyPr lIns="32750" tIns="32750" rIns="32750" bIns="327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"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69726" y="234404"/>
            <a:ext cx="7804500" cy="1138500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444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736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889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028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181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69726" y="1372939"/>
            <a:ext cx="7804500" cy="3315000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ctr" anchorCtr="0"/>
          <a:lstStyle>
            <a:lvl1pPr marL="292100" marR="0" lvl="0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571500" marR="0" lvl="1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863600" marR="0" lvl="2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143000" marR="0" lvl="3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435100" marR="0" lvl="4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714500" marR="0" lvl="5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006600" marR="0" lvl="6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286000" marR="0" lvl="7" indent="-1651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578100" marR="0" lvl="8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4437983" y="4878958"/>
            <a:ext cx="258900" cy="201000"/>
          </a:xfrm>
          <a:prstGeom prst="rect">
            <a:avLst/>
          </a:prstGeom>
          <a:noFill/>
          <a:ln>
            <a:noFill/>
          </a:ln>
        </p:spPr>
        <p:txBody>
          <a:bodyPr lIns="32750" tIns="32750" rIns="32750" bIns="327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"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58925" tIns="58925" rIns="58925" bIns="589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10" name="Shape 110" descr="Question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5074" y="-53475"/>
            <a:ext cx="9239075" cy="519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 descr="Google-Home-White_F_uncropped_simplified_v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07925" y="304800"/>
            <a:ext cx="725805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7649" y="1479400"/>
            <a:ext cx="4100451" cy="272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311700" y="231675"/>
            <a:ext cx="8520600" cy="194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>
                <a:solidFill>
                  <a:srgbClr val="FF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Open-Ended Questions: </a:t>
            </a:r>
            <a:r>
              <a:rPr lang="en" sz="4000">
                <a:latin typeface="Yanone Kaffeesatz"/>
                <a:ea typeface="Yanone Kaffeesatz"/>
                <a:cs typeface="Yanone Kaffeesatz"/>
                <a:sym typeface="Yanone Kaffeesatz"/>
              </a:rPr>
              <a:t>Encourages more explanation and deeper thinking. </a:t>
            </a:r>
            <a:r>
              <a:rPr lang="en" sz="4000" i="1">
                <a:solidFill>
                  <a:srgbClr val="434343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Which one, what if, how, should, why.  Ex: Who was impacted most negatively when BC joined confederation?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311700" y="2941750"/>
            <a:ext cx="8520600" cy="228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>
                <a:solidFill>
                  <a:srgbClr val="FF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Close-Ended Questions:</a:t>
            </a:r>
            <a:r>
              <a:rPr lang="en" sz="4000">
                <a:latin typeface="Yanone Kaffeesatz"/>
                <a:ea typeface="Yanone Kaffeesatz"/>
                <a:cs typeface="Yanone Kaffeesatz"/>
                <a:sym typeface="Yanone Kaffeesatz"/>
              </a:rPr>
              <a:t> Can be answered with a yes or no, or a simple one word response.  </a:t>
            </a:r>
            <a:r>
              <a:rPr lang="en" sz="4000" i="1">
                <a:latin typeface="Yanone Kaffeesatz"/>
                <a:ea typeface="Yanone Kaffeesatz"/>
                <a:cs typeface="Yanone Kaffeesatz"/>
                <a:sym typeface="Yanone Kaffeesatz"/>
              </a:rPr>
              <a:t>Ex: When did BC join confederation?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328875" y="615850"/>
            <a:ext cx="8511300" cy="3778800"/>
          </a:xfrm>
          <a:prstGeom prst="rect">
            <a:avLst/>
          </a:prstGeom>
          <a:solidFill>
            <a:srgbClr val="FFD966"/>
          </a:solidFill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-152400" y="749825"/>
            <a:ext cx="9144000" cy="369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0" indent="457200" rtl="0">
              <a:spcBef>
                <a:spcPts val="0"/>
              </a:spcBef>
              <a:buNone/>
            </a:pPr>
            <a:r>
              <a:rPr lang="en" sz="9600">
                <a:solidFill>
                  <a:srgbClr val="FF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3</a:t>
            </a:r>
            <a:r>
              <a:rPr lang="en" sz="9600">
                <a:latin typeface="Yanone Kaffeesatz"/>
                <a:ea typeface="Yanone Kaffeesatz"/>
                <a:cs typeface="Yanone Kaffeesatz"/>
                <a:sym typeface="Yanone Kaffeesatz"/>
              </a:rPr>
              <a:t> minutes to</a:t>
            </a:r>
          </a:p>
          <a:p>
            <a:pPr marL="914400" lvl="0" indent="0" rtl="0">
              <a:spcBef>
                <a:spcPts val="0"/>
              </a:spcBef>
              <a:buNone/>
            </a:pPr>
            <a:r>
              <a:rPr lang="en" sz="9600">
                <a:latin typeface="Yanone Kaffeesatz"/>
                <a:ea typeface="Yanone Kaffeesatz"/>
                <a:cs typeface="Yanone Kaffeesatz"/>
                <a:sym typeface="Yanone Kaffeesatz"/>
              </a:rPr>
              <a:t>categorize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8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FF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Step 4: </a:t>
            </a:r>
            <a:r>
              <a:rPr lang="en" sz="3600">
                <a:latin typeface="Yanone Kaffeesatz"/>
                <a:ea typeface="Yanone Kaffeesatz"/>
                <a:cs typeface="Yanone Kaffeesatz"/>
                <a:sym typeface="Yanone Kaffeesatz"/>
              </a:rPr>
              <a:t>Flip Questions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540300" y="138865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>
                <a:solidFill>
                  <a:srgbClr val="434343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Open-Ended </a:t>
            </a:r>
            <a:br>
              <a:rPr lang="en" sz="6000">
                <a:solidFill>
                  <a:srgbClr val="434343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</a:br>
            <a:r>
              <a:rPr lang="en" sz="6000">
                <a:solidFill>
                  <a:srgbClr val="434343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to</a:t>
            </a:r>
            <a:br>
              <a:rPr lang="en" sz="6000">
                <a:solidFill>
                  <a:srgbClr val="434343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</a:br>
            <a:r>
              <a:rPr lang="en" sz="6000">
                <a:solidFill>
                  <a:srgbClr val="434343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Closed-Ended</a:t>
            </a:r>
          </a:p>
        </p:txBody>
      </p:sp>
      <p:pic>
        <p:nvPicPr>
          <p:cNvPr id="190" name="Shape 190" descr="arrow_curved_red_righ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224127" y="2345589"/>
            <a:ext cx="2370775" cy="119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 descr="arrow_curved_red_righ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5937102" y="2054064"/>
            <a:ext cx="2370775" cy="119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/>
        </p:nvSpPr>
        <p:spPr>
          <a:xfrm>
            <a:off x="1597075" y="700050"/>
            <a:ext cx="6131700" cy="3449100"/>
          </a:xfrm>
          <a:prstGeom prst="rect">
            <a:avLst/>
          </a:prstGeom>
          <a:solidFill>
            <a:srgbClr val="FFD966"/>
          </a:solidFill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7200" y="749825"/>
            <a:ext cx="9144000" cy="369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0" indent="457200" rtl="0">
              <a:spcBef>
                <a:spcPts val="0"/>
              </a:spcBef>
              <a:buNone/>
            </a:pPr>
            <a:r>
              <a:rPr lang="en" sz="9600">
                <a:solidFill>
                  <a:srgbClr val="FF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5</a:t>
            </a:r>
            <a:r>
              <a:rPr lang="en" sz="9600">
                <a:latin typeface="Yanone Kaffeesatz"/>
                <a:ea typeface="Yanone Kaffeesatz"/>
                <a:cs typeface="Yanone Kaffeesatz"/>
                <a:sym typeface="Yanone Kaffeesatz"/>
              </a:rPr>
              <a:t> minutes to</a:t>
            </a:r>
          </a:p>
          <a:p>
            <a:pPr marL="914400" lvl="0" indent="457200" rtl="0">
              <a:spcBef>
                <a:spcPts val="0"/>
              </a:spcBef>
              <a:buNone/>
            </a:pPr>
            <a:r>
              <a:rPr lang="en" sz="9600">
                <a:latin typeface="Yanone Kaffeesatz"/>
                <a:ea typeface="Yanone Kaffeesatz"/>
                <a:cs typeface="Yanone Kaffeesatz"/>
                <a:sym typeface="Yanone Kaffeesatz"/>
              </a:rPr>
              <a:t>flip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FF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Step 5:</a:t>
            </a:r>
            <a:r>
              <a:rPr lang="en" sz="3600">
                <a:latin typeface="Yanone Kaffeesatz"/>
                <a:ea typeface="Yanone Kaffeesatz"/>
                <a:cs typeface="Yanone Kaffeesatz"/>
                <a:sym typeface="Yanone Kaffeesatz"/>
              </a:rPr>
              <a:t> Prioritize Questions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235500" y="1304875"/>
            <a:ext cx="88323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i="1">
                <a:solidFill>
                  <a:srgbClr val="434343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Which questions will lead you towards deep learning and critical thinking?</a:t>
            </a:r>
          </a:p>
        </p:txBody>
      </p:sp>
      <p:grpSp>
        <p:nvGrpSpPr>
          <p:cNvPr id="204" name="Shape 204"/>
          <p:cNvGrpSpPr/>
          <p:nvPr/>
        </p:nvGrpSpPr>
        <p:grpSpPr>
          <a:xfrm>
            <a:off x="1781323" y="2333414"/>
            <a:ext cx="5268761" cy="2140986"/>
            <a:chOff x="1781323" y="2333414"/>
            <a:chExt cx="5268761" cy="2140986"/>
          </a:xfrm>
        </p:grpSpPr>
        <p:sp>
          <p:nvSpPr>
            <p:cNvPr id="205" name="Shape 205"/>
            <p:cNvSpPr/>
            <p:nvPr/>
          </p:nvSpPr>
          <p:spPr>
            <a:xfrm>
              <a:off x="1781323" y="2334621"/>
              <a:ext cx="2748073" cy="556883"/>
            </a:xfrm>
            <a:prstGeom prst="rect">
              <a:avLst/>
            </a:prstGeom>
            <a:solidFill>
              <a:srgbClr val="F1C23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1781323" y="3135843"/>
              <a:ext cx="3512183" cy="556883"/>
            </a:xfrm>
            <a:prstGeom prst="rect">
              <a:avLst/>
            </a:prstGeom>
            <a:solidFill>
              <a:srgbClr val="F1C23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1781323" y="3917517"/>
              <a:ext cx="4439225" cy="556883"/>
            </a:xfrm>
            <a:prstGeom prst="rect">
              <a:avLst/>
            </a:prstGeom>
            <a:solidFill>
              <a:srgbClr val="F1C23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6204314" y="2333414"/>
              <a:ext cx="845770" cy="1484631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/>
        </p:nvSpPr>
        <p:spPr>
          <a:xfrm>
            <a:off x="734825" y="463450"/>
            <a:ext cx="8029800" cy="4010400"/>
          </a:xfrm>
          <a:prstGeom prst="rect">
            <a:avLst/>
          </a:prstGeom>
          <a:solidFill>
            <a:srgbClr val="FFD966"/>
          </a:solidFill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159300" y="749825"/>
            <a:ext cx="8520600" cy="369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0" indent="457200" rtl="0">
              <a:spcBef>
                <a:spcPts val="0"/>
              </a:spcBef>
              <a:buNone/>
            </a:pPr>
            <a:r>
              <a:rPr lang="en" sz="9600">
                <a:solidFill>
                  <a:srgbClr val="FF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3</a:t>
            </a:r>
            <a:r>
              <a:rPr lang="en" sz="9600">
                <a:latin typeface="Yanone Kaffeesatz"/>
                <a:ea typeface="Yanone Kaffeesatz"/>
                <a:cs typeface="Yanone Kaffeesatz"/>
                <a:sym typeface="Yanone Kaffeesatz"/>
              </a:rPr>
              <a:t> minutes to prioritize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FF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Step 6:</a:t>
            </a:r>
            <a:r>
              <a:rPr lang="en" sz="3600">
                <a:latin typeface="Yanone Kaffeesatz"/>
                <a:ea typeface="Yanone Kaffeesatz"/>
                <a:cs typeface="Yanone Kaffeesatz"/>
                <a:sym typeface="Yanone Kaffeesatz"/>
              </a:rPr>
              <a:t> Select your essential question </a:t>
            </a:r>
          </a:p>
        </p:txBody>
      </p:sp>
      <p:sp>
        <p:nvSpPr>
          <p:cNvPr id="220" name="Shape 220"/>
          <p:cNvSpPr/>
          <p:nvPr/>
        </p:nvSpPr>
        <p:spPr>
          <a:xfrm>
            <a:off x="4688150" y="1320650"/>
            <a:ext cx="2132700" cy="1932000"/>
          </a:xfrm>
          <a:prstGeom prst="wedgeRoundRectCallout">
            <a:avLst>
              <a:gd name="adj1" fmla="val -54706"/>
              <a:gd name="adj2" fmla="val 70127"/>
              <a:gd name="adj3" fmla="val 0"/>
            </a:avLst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2670250" y="1941000"/>
            <a:ext cx="1641600" cy="1566300"/>
          </a:xfrm>
          <a:prstGeom prst="wedgeRoundRectCallout">
            <a:avLst>
              <a:gd name="adj1" fmla="val 54029"/>
              <a:gd name="adj2" fmla="val 73279"/>
              <a:gd name="adj3" fmla="val 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5114650" y="3767250"/>
            <a:ext cx="1166700" cy="1189800"/>
          </a:xfrm>
          <a:prstGeom prst="wedgeRoundRectCallout">
            <a:avLst>
              <a:gd name="adj1" fmla="val -92794"/>
              <a:gd name="adj2" fmla="val -50578"/>
              <a:gd name="adj3" fmla="val 0"/>
            </a:avLst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/>
        </p:nvSpPr>
        <p:spPr>
          <a:xfrm>
            <a:off x="1997700" y="557475"/>
            <a:ext cx="5588100" cy="3939300"/>
          </a:xfrm>
          <a:prstGeom prst="rect">
            <a:avLst/>
          </a:prstGeom>
          <a:solidFill>
            <a:srgbClr val="FFD966"/>
          </a:solidFill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1378500" y="826025"/>
            <a:ext cx="8520600" cy="369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0" indent="457200" rtl="0">
              <a:spcBef>
                <a:spcPts val="0"/>
              </a:spcBef>
              <a:buNone/>
            </a:pPr>
            <a:r>
              <a:rPr lang="en" sz="9600">
                <a:solidFill>
                  <a:srgbClr val="FF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R</a:t>
            </a:r>
            <a:r>
              <a:rPr lang="en" sz="9600">
                <a:latin typeface="Yanone Kaffeesatz"/>
                <a:ea typeface="Yanone Kaffeesatz"/>
                <a:cs typeface="Yanone Kaffeesatz"/>
                <a:sym typeface="Yanone Kaffeesatz"/>
              </a:rPr>
              <a:t>eflect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Reflection: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dirty="0"/>
              <a:t>Going through this process will help you discover an area of specific interest that you can then “dive into”.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dirty="0"/>
              <a:t>The goal is for you to come up with a question that is MEANINGFUL for your interests</a:t>
            </a:r>
            <a:r>
              <a:rPr lang="en" dirty="0" smtClean="0"/>
              <a:t>.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dirty="0"/>
              <a:t> </a:t>
            </a:r>
            <a:r>
              <a:rPr lang="en" dirty="0" smtClean="0"/>
              <a:t>How does the idea of coming up with your own questions to answer make you feel?</a:t>
            </a:r>
          </a:p>
          <a:p>
            <a:pPr marL="228600" lvl="0" rtl="0">
              <a:spcBef>
                <a:spcPts val="0"/>
              </a:spcBef>
            </a:pPr>
            <a:endParaRPr lang="en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ctrTitle"/>
          </p:nvPr>
        </p:nvSpPr>
        <p:spPr>
          <a:xfrm>
            <a:off x="510149" y="2209500"/>
            <a:ext cx="81237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Yanone Kaffeesatz"/>
                <a:ea typeface="Yanone Kaffeesatz"/>
                <a:cs typeface="Yanone Kaffeesatz"/>
                <a:sym typeface="Yanone Kaffeesatz"/>
              </a:rPr>
              <a:t>Asking Essential Questions</a:t>
            </a:r>
            <a:br>
              <a:rPr lang="en">
                <a:latin typeface="Yanone Kaffeesatz"/>
                <a:ea typeface="Yanone Kaffeesatz"/>
                <a:cs typeface="Yanone Kaffeesatz"/>
                <a:sym typeface="Yanone Kaffeesatz"/>
              </a:rPr>
            </a:br>
            <a:r>
              <a:rPr lang="en">
                <a:solidFill>
                  <a:srgbClr val="FF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Activity</a:t>
            </a:r>
          </a:p>
          <a:p>
            <a:pPr lvl="0" rtl="0">
              <a:spcBef>
                <a:spcPts val="0"/>
              </a:spcBef>
              <a:buNone/>
            </a:pPr>
            <a:endParaRPr sz="600">
              <a:solidFill>
                <a:srgbClr val="FF0000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  <a:p>
            <a:pPr lvl="0" rtl="0">
              <a:spcBef>
                <a:spcPts val="0"/>
              </a:spcBef>
              <a:buNone/>
            </a:pPr>
            <a:endParaRPr sz="600">
              <a:solidFill>
                <a:srgbClr val="FF0000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  <a:p>
            <a:pPr lvl="0" rtl="0">
              <a:spcBef>
                <a:spcPts val="0"/>
              </a:spcBef>
              <a:buNone/>
            </a:pPr>
            <a:endParaRPr sz="600">
              <a:solidFill>
                <a:srgbClr val="FF0000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  <a:p>
            <a:pPr lvl="0" rtl="0">
              <a:spcBef>
                <a:spcPts val="0"/>
              </a:spcBef>
              <a:buNone/>
            </a:pPr>
            <a:endParaRPr sz="600">
              <a:solidFill>
                <a:srgbClr val="000000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  <a:p>
            <a:pPr lvl="0">
              <a:spcBef>
                <a:spcPts val="0"/>
              </a:spcBef>
              <a:buNone/>
            </a:pPr>
            <a:endParaRPr sz="3600">
              <a:solidFill>
                <a:srgbClr val="000000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  <a:p>
            <a:pPr lvl="0" algn="l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How to turn your topic into a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/>
              <a:t>Here </a:t>
            </a:r>
            <a:r>
              <a:rPr lang="en" dirty="0" smtClean="0"/>
              <a:t>is </a:t>
            </a:r>
            <a:r>
              <a:rPr lang="en" dirty="0"/>
              <a:t>the </a:t>
            </a:r>
            <a:r>
              <a:rPr lang="en" dirty="0" smtClean="0"/>
              <a:t>question </a:t>
            </a:r>
            <a:r>
              <a:rPr lang="en" dirty="0" smtClean="0"/>
              <a:t>that </a:t>
            </a:r>
            <a:r>
              <a:rPr lang="en" dirty="0"/>
              <a:t>I came up with using this </a:t>
            </a:r>
            <a:r>
              <a:rPr lang="en" dirty="0" smtClean="0"/>
              <a:t>process for our story telling unit:</a:t>
            </a:r>
            <a:endParaRPr lang="en" dirty="0"/>
          </a:p>
          <a:p>
            <a:pPr marL="228600" lvl="0"/>
            <a:r>
              <a:rPr lang="en" sz="2400" dirty="0"/>
              <a:t/>
            </a:r>
            <a:br>
              <a:rPr lang="en" sz="2400" dirty="0"/>
            </a:br>
            <a:r>
              <a:rPr lang="en-CA" sz="2400" dirty="0" smtClean="0"/>
              <a:t>How </a:t>
            </a:r>
            <a:r>
              <a:rPr lang="en-CA" sz="2400" dirty="0"/>
              <a:t>can the perspective a story is told in change the interpretation of that same story? </a:t>
            </a:r>
            <a:r>
              <a:rPr lang="en" sz="2400" dirty="0" smtClean="0"/>
              <a:t/>
            </a:r>
            <a:br>
              <a:rPr lang="en" sz="2400" dirty="0" smtClean="0"/>
            </a:br>
            <a:endParaRPr sz="2400" dirty="0"/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878540" y="3406588"/>
            <a:ext cx="7347509" cy="150607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>
              <a:spcBef>
                <a:spcPts val="0"/>
              </a:spcBef>
            </a:pPr>
            <a:r>
              <a:rPr lang="en" smtClean="0"/>
              <a:t>With </a:t>
            </a:r>
            <a:r>
              <a:rPr lang="en" dirty="0"/>
              <a:t>your partner, discuss ways you could try to answer the question.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363800" y="991075"/>
            <a:ext cx="4240200" cy="31989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170900" y="982800"/>
            <a:ext cx="4656300" cy="31989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b="1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The Right Question Technique  </a:t>
            </a:r>
            <a:r>
              <a:rPr lang="en" sz="4800" b="1">
                <a:latin typeface="Yanone Kaffeesatz"/>
                <a:ea typeface="Yanone Kaffeesatz"/>
                <a:cs typeface="Yanone Kaffeesatz"/>
                <a:sym typeface="Yanone Kaffeesatz"/>
              </a:rPr>
              <a:t/>
            </a:r>
            <a:br>
              <a:rPr lang="en" sz="4800" b="1">
                <a:latin typeface="Yanone Kaffeesatz"/>
                <a:ea typeface="Yanone Kaffeesatz"/>
                <a:cs typeface="Yanone Kaffeesatz"/>
                <a:sym typeface="Yanone Kaffeesatz"/>
              </a:rPr>
            </a:br>
            <a:r>
              <a:rPr lang="en" sz="4800" b="1">
                <a:solidFill>
                  <a:srgbClr val="FF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by Dan Rothstein &amp;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4800" b="1">
                <a:solidFill>
                  <a:srgbClr val="FF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Luz Santana 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5000" y="683811"/>
            <a:ext cx="3011450" cy="3775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7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FF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Essential Question Process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11700" y="735300"/>
            <a:ext cx="8520600" cy="399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 rtl="0">
              <a:spcBef>
                <a:spcPts val="0"/>
              </a:spcBef>
              <a:buClr>
                <a:srgbClr val="000000"/>
              </a:buClr>
              <a:buSzPct val="100000"/>
              <a:buFont typeface="Yanone Kaffeesatz"/>
              <a:buAutoNum type="arabicPeriod"/>
            </a:pPr>
            <a:r>
              <a:rPr lang="en" sz="3600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Choose a question focus </a:t>
            </a:r>
          </a:p>
          <a:p>
            <a:pPr marL="457200" lvl="0" indent="-457200" rtl="0">
              <a:spcBef>
                <a:spcPts val="0"/>
              </a:spcBef>
              <a:buClr>
                <a:srgbClr val="000000"/>
              </a:buClr>
              <a:buSzPct val="100000"/>
              <a:buFont typeface="Yanone Kaffeesatz"/>
              <a:buAutoNum type="arabicPeriod"/>
            </a:pPr>
            <a:r>
              <a:rPr lang="en" sz="3600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Produce questions</a:t>
            </a:r>
          </a:p>
          <a:p>
            <a:pPr marL="457200" lvl="0" indent="-457200" rtl="0">
              <a:spcBef>
                <a:spcPts val="0"/>
              </a:spcBef>
              <a:buClr>
                <a:srgbClr val="000000"/>
              </a:buClr>
              <a:buSzPct val="100000"/>
              <a:buFont typeface="Yanone Kaffeesatz"/>
              <a:buAutoNum type="arabicPeriod"/>
            </a:pPr>
            <a:r>
              <a:rPr lang="en" sz="3600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Look at closed vs open-ended questions</a:t>
            </a:r>
          </a:p>
          <a:p>
            <a:pPr marL="457200" lvl="0" indent="-457200" rtl="0">
              <a:spcBef>
                <a:spcPts val="0"/>
              </a:spcBef>
              <a:buClr>
                <a:srgbClr val="000000"/>
              </a:buClr>
              <a:buSzPct val="100000"/>
              <a:buFont typeface="Yanone Kaffeesatz"/>
              <a:buAutoNum type="arabicPeriod"/>
            </a:pPr>
            <a:r>
              <a:rPr lang="en" sz="3600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Flip questions</a:t>
            </a:r>
          </a:p>
          <a:p>
            <a:pPr marL="457200" lvl="0" indent="-457200" rtl="0">
              <a:spcBef>
                <a:spcPts val="0"/>
              </a:spcBef>
              <a:buClr>
                <a:srgbClr val="000000"/>
              </a:buClr>
              <a:buSzPct val="100000"/>
              <a:buFont typeface="Yanone Kaffeesatz"/>
              <a:buAutoNum type="arabicPeriod"/>
            </a:pPr>
            <a:r>
              <a:rPr lang="en" sz="3600">
                <a:solidFill>
                  <a:schemeClr val="dk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Prioritize questions</a:t>
            </a:r>
          </a:p>
          <a:p>
            <a:pPr marL="457200" lvl="0" indent="-457200" rtl="0">
              <a:spcBef>
                <a:spcPts val="0"/>
              </a:spcBef>
              <a:buClr>
                <a:schemeClr val="dk1"/>
              </a:buClr>
              <a:buSzPct val="100000"/>
              <a:buFont typeface="Yanone Kaffeesatz"/>
              <a:buAutoNum type="arabicPeriod"/>
            </a:pPr>
            <a:r>
              <a:rPr lang="en" sz="3600">
                <a:solidFill>
                  <a:schemeClr val="dk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Select your essential question</a:t>
            </a:r>
          </a:p>
        </p:txBody>
      </p:sp>
      <p:grpSp>
        <p:nvGrpSpPr>
          <p:cNvPr id="129" name="Shape 129"/>
          <p:cNvGrpSpPr/>
          <p:nvPr/>
        </p:nvGrpSpPr>
        <p:grpSpPr>
          <a:xfrm>
            <a:off x="5269332" y="500853"/>
            <a:ext cx="3787240" cy="4539820"/>
            <a:chOff x="5842977" y="1041125"/>
            <a:chExt cx="3224830" cy="3575787"/>
          </a:xfrm>
        </p:grpSpPr>
        <p:sp>
          <p:nvSpPr>
            <p:cNvPr id="130" name="Shape 130"/>
            <p:cNvSpPr/>
            <p:nvPr/>
          </p:nvSpPr>
          <p:spPr>
            <a:xfrm>
              <a:off x="5842977" y="1041125"/>
              <a:ext cx="827999" cy="840600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F1C23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6764023" y="1690301"/>
              <a:ext cx="828000" cy="840600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7699788" y="2377209"/>
              <a:ext cx="828000" cy="840600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43434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133" name="Shape 1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789410" y="3338518"/>
              <a:ext cx="1278397" cy="127839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>
            <a:off x="276000" y="3111200"/>
            <a:ext cx="8405100" cy="12921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7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FF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Step 1: </a:t>
            </a:r>
            <a:r>
              <a:rPr lang="en" sz="3600">
                <a:latin typeface="Yanone Kaffeesatz"/>
                <a:ea typeface="Yanone Kaffeesatz"/>
                <a:cs typeface="Yanone Kaffeesatz"/>
                <a:sym typeface="Yanone Kaffeesatz"/>
              </a:rPr>
              <a:t>Choose your Question Focus	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8520600" cy="137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300">
                <a:latin typeface="Yanone Kaffeesatz"/>
                <a:ea typeface="Yanone Kaffeesatz"/>
                <a:cs typeface="Yanone Kaffeesatz"/>
                <a:sym typeface="Yanone Kaffeesatz"/>
              </a:rPr>
              <a:t>-With your partner, pick a topic from one of your subject areas that you are currently learning in. </a:t>
            </a:r>
            <a:br>
              <a:rPr lang="en" sz="3300">
                <a:latin typeface="Yanone Kaffeesatz"/>
                <a:ea typeface="Yanone Kaffeesatz"/>
                <a:cs typeface="Yanone Kaffeesatz"/>
                <a:sym typeface="Yanone Kaffeesatz"/>
              </a:rPr>
            </a:br>
            <a:endParaRPr lang="en" sz="3300">
              <a:latin typeface="Yanone Kaffeesatz"/>
              <a:ea typeface="Yanone Kaffeesatz"/>
              <a:cs typeface="Yanone Kaffeesatz"/>
              <a:sym typeface="Yanone Kaffeesatz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3300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For example: The solar system is part of the Milky Way, which is one of billions of galaxies. </a:t>
            </a:r>
            <a:r>
              <a:rPr lang="en" sz="3300" i="1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(Grade 9 Science)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200" i="1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Another example: The  Pythagorean Theorem</a:t>
            </a:r>
            <a:r>
              <a:rPr lang="en" sz="600" b="1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" sz="2200" i="1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is used to establish the lengths of sides of triangles.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633675" y="615850"/>
            <a:ext cx="7932900" cy="3778800"/>
          </a:xfrm>
          <a:prstGeom prst="rect">
            <a:avLst/>
          </a:prstGeom>
          <a:solidFill>
            <a:srgbClr val="FFD966"/>
          </a:solidFill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311700" y="749825"/>
            <a:ext cx="8520600" cy="369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0" indent="457200" rtl="0">
              <a:spcBef>
                <a:spcPts val="0"/>
              </a:spcBef>
              <a:buNone/>
            </a:pPr>
            <a:r>
              <a:rPr lang="en" sz="9600">
                <a:solidFill>
                  <a:srgbClr val="FF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2</a:t>
            </a:r>
            <a:r>
              <a:rPr lang="en" sz="9600">
                <a:latin typeface="Yanone Kaffeesatz"/>
                <a:ea typeface="Yanone Kaffeesatz"/>
                <a:cs typeface="Yanone Kaffeesatz"/>
                <a:sym typeface="Yanone Kaffeesatz"/>
              </a:rPr>
              <a:t> minutes to choose your focus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FF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Step 2:</a:t>
            </a:r>
            <a:r>
              <a:rPr lang="en" sz="3600">
                <a:latin typeface="Yanone Kaffeesatz"/>
                <a:ea typeface="Yanone Kaffeesatz"/>
                <a:cs typeface="Yanone Kaffeesatz"/>
                <a:sym typeface="Yanone Kaffeesatz"/>
              </a:rPr>
              <a:t> Ask and Share Questions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60110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500">
                <a:solidFill>
                  <a:srgbClr val="434343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-Ask and list as many questions as possible about your focus area.</a:t>
            </a:r>
          </a:p>
          <a:p>
            <a:pPr lvl="0">
              <a:spcBef>
                <a:spcPts val="0"/>
              </a:spcBef>
              <a:buNone/>
            </a:pPr>
            <a:r>
              <a:rPr lang="en" sz="2500">
                <a:solidFill>
                  <a:srgbClr val="434343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Ex. What is a galaxy?  How can we measure a galaxy? </a:t>
            </a:r>
            <a:r>
              <a:rPr lang="en" sz="3500">
                <a:solidFill>
                  <a:srgbClr val="434343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 </a:t>
            </a:r>
            <a:br>
              <a:rPr lang="en" sz="3500">
                <a:solidFill>
                  <a:srgbClr val="434343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</a:br>
            <a:r>
              <a:rPr lang="en" sz="3500">
                <a:solidFill>
                  <a:srgbClr val="434343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-List questions as they were posed, don’t stop to judge, edit or revise questions!</a:t>
            </a:r>
            <a:br>
              <a:rPr lang="en" sz="3500">
                <a:solidFill>
                  <a:srgbClr val="434343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</a:br>
            <a:r>
              <a:rPr lang="en" sz="3500">
                <a:solidFill>
                  <a:srgbClr val="434343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-Flip any statements into questions</a:t>
            </a:r>
          </a:p>
        </p:txBody>
      </p:sp>
      <p:sp>
        <p:nvSpPr>
          <p:cNvPr id="153" name="Shape 153"/>
          <p:cNvSpPr/>
          <p:nvPr/>
        </p:nvSpPr>
        <p:spPr>
          <a:xfrm>
            <a:off x="6536700" y="1344175"/>
            <a:ext cx="2295600" cy="1342200"/>
          </a:xfrm>
          <a:prstGeom prst="cloudCallout">
            <a:avLst>
              <a:gd name="adj1" fmla="val -46721"/>
              <a:gd name="adj2" fmla="val 89266"/>
            </a:avLst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633675" y="615850"/>
            <a:ext cx="7932900" cy="3778800"/>
          </a:xfrm>
          <a:prstGeom prst="rect">
            <a:avLst/>
          </a:prstGeom>
          <a:solidFill>
            <a:srgbClr val="FFD966"/>
          </a:solidFill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616500" y="749825"/>
            <a:ext cx="8520600" cy="369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0" indent="457200" rtl="0">
              <a:spcBef>
                <a:spcPts val="0"/>
              </a:spcBef>
              <a:buNone/>
            </a:pPr>
            <a:r>
              <a:rPr lang="en" sz="9600">
                <a:solidFill>
                  <a:srgbClr val="FF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5</a:t>
            </a:r>
            <a:r>
              <a:rPr lang="en" sz="9600">
                <a:latin typeface="Yanone Kaffeesatz"/>
                <a:ea typeface="Yanone Kaffeesatz"/>
                <a:cs typeface="Yanone Kaffeesatz"/>
                <a:sym typeface="Yanone Kaffeesatz"/>
              </a:rPr>
              <a:t> minutes to gather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8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FF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Step 3: </a:t>
            </a:r>
            <a:r>
              <a:rPr lang="en" sz="3600">
                <a:latin typeface="Yanone Kaffeesatz"/>
                <a:ea typeface="Yanone Kaffeesatz"/>
                <a:cs typeface="Yanone Kaffeesatz"/>
                <a:sym typeface="Yanone Kaffeesatz"/>
              </a:rPr>
              <a:t>Closed vs Open Questions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40300" y="10762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6000">
                <a:solidFill>
                  <a:srgbClr val="434343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Open-Ended </a:t>
            </a:r>
            <a:br>
              <a:rPr lang="en" sz="6000">
                <a:solidFill>
                  <a:srgbClr val="434343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</a:br>
            <a:r>
              <a:rPr lang="en" sz="6000">
                <a:solidFill>
                  <a:srgbClr val="434343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vs.</a:t>
            </a:r>
            <a:br>
              <a:rPr lang="en" sz="6000">
                <a:solidFill>
                  <a:srgbClr val="434343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</a:br>
            <a:r>
              <a:rPr lang="en" sz="6000">
                <a:solidFill>
                  <a:srgbClr val="434343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Closed-Ended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310</Words>
  <Application>Microsoft Office PowerPoint</Application>
  <PresentationFormat>On-screen Show (16:9)</PresentationFormat>
  <Paragraphs>47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Gill Sans</vt:lpstr>
      <vt:lpstr>Helvetica Neue</vt:lpstr>
      <vt:lpstr>Yanone Kaffeesatz</vt:lpstr>
      <vt:lpstr>Arial</vt:lpstr>
      <vt:lpstr>simple-light-2</vt:lpstr>
      <vt:lpstr>White</vt:lpstr>
      <vt:lpstr>PowerPoint Presentation</vt:lpstr>
      <vt:lpstr>Asking Essential Questions Activity      How to turn your topic into a question</vt:lpstr>
      <vt:lpstr>The Right Question Technique   by Dan Rothstein &amp; Luz Santana </vt:lpstr>
      <vt:lpstr>Essential Question Process</vt:lpstr>
      <vt:lpstr>Step 1: Choose your Question Focus </vt:lpstr>
      <vt:lpstr>2 minutes to choose your focus</vt:lpstr>
      <vt:lpstr>Step 2: Ask and Share Questions</vt:lpstr>
      <vt:lpstr>5 minutes to gather questions</vt:lpstr>
      <vt:lpstr>Step 3: Closed vs Open Questions</vt:lpstr>
      <vt:lpstr>PowerPoint Presentation</vt:lpstr>
      <vt:lpstr>Open-Ended Questions: Encourages more explanation and deeper thinking. Which one, what if, how, should, why.  Ex: Who was impacted most negatively when BC joined confederation?</vt:lpstr>
      <vt:lpstr>3 minutes to categorize questions</vt:lpstr>
      <vt:lpstr>Step 4: Flip Questions</vt:lpstr>
      <vt:lpstr>5 minutes to flip questions</vt:lpstr>
      <vt:lpstr>Step 5: Prioritize Questions</vt:lpstr>
      <vt:lpstr>3 minutes to prioritize questions</vt:lpstr>
      <vt:lpstr>Step 6: Select your essential question </vt:lpstr>
      <vt:lpstr>Reflect</vt:lpstr>
      <vt:lpstr>Reflection:</vt:lpstr>
      <vt:lpstr>Here is the question that I came up with using this process for our story telling unit:  How can the perspective a story is told in change the interpretation of that same story?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McDonald, Chris</dc:creator>
  <cp:lastModifiedBy>McDonald, Chris</cp:lastModifiedBy>
  <cp:revision>3</cp:revision>
  <dcterms:modified xsi:type="dcterms:W3CDTF">2018-11-04T23:42:09Z</dcterms:modified>
</cp:coreProperties>
</file>